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5"/>
  </p:notesMasterIdLst>
  <p:sldIdLst>
    <p:sldId id="256" r:id="rId2"/>
    <p:sldId id="345" r:id="rId3"/>
    <p:sldId id="346" r:id="rId4"/>
    <p:sldId id="260" r:id="rId5"/>
    <p:sldId id="258" r:id="rId6"/>
    <p:sldId id="270" r:id="rId7"/>
    <p:sldId id="259" r:id="rId8"/>
    <p:sldId id="272" r:id="rId9"/>
    <p:sldId id="271" r:id="rId10"/>
    <p:sldId id="273" r:id="rId11"/>
    <p:sldId id="261" r:id="rId12"/>
    <p:sldId id="347" r:id="rId13"/>
    <p:sldId id="266" r:id="rId14"/>
    <p:sldId id="275" r:id="rId15"/>
    <p:sldId id="278" r:id="rId16"/>
    <p:sldId id="276" r:id="rId17"/>
    <p:sldId id="279" r:id="rId18"/>
    <p:sldId id="288" r:id="rId19"/>
    <p:sldId id="289" r:id="rId20"/>
    <p:sldId id="264" r:id="rId21"/>
    <p:sldId id="285" r:id="rId22"/>
    <p:sldId id="281" r:id="rId23"/>
    <p:sldId id="351" r:id="rId24"/>
    <p:sldId id="352" r:id="rId25"/>
    <p:sldId id="286" r:id="rId26"/>
    <p:sldId id="287" r:id="rId27"/>
    <p:sldId id="284" r:id="rId28"/>
    <p:sldId id="265" r:id="rId29"/>
    <p:sldId id="355" r:id="rId30"/>
    <p:sldId id="290" r:id="rId31"/>
    <p:sldId id="296" r:id="rId32"/>
    <p:sldId id="293" r:id="rId33"/>
    <p:sldId id="292" r:id="rId34"/>
    <p:sldId id="295" r:id="rId35"/>
    <p:sldId id="309" r:id="rId36"/>
    <p:sldId id="348" r:id="rId37"/>
    <p:sldId id="274" r:id="rId38"/>
    <p:sldId id="291" r:id="rId39"/>
    <p:sldId id="303" r:id="rId40"/>
    <p:sldId id="304" r:id="rId41"/>
    <p:sldId id="313" r:id="rId42"/>
    <p:sldId id="353" r:id="rId43"/>
    <p:sldId id="354" r:id="rId44"/>
    <p:sldId id="307" r:id="rId45"/>
    <p:sldId id="282" r:id="rId46"/>
    <p:sldId id="298" r:id="rId47"/>
    <p:sldId id="310" r:id="rId48"/>
    <p:sldId id="311" r:id="rId49"/>
    <p:sldId id="312" r:id="rId50"/>
    <p:sldId id="301" r:id="rId51"/>
    <p:sldId id="305" r:id="rId52"/>
    <p:sldId id="314" r:id="rId53"/>
    <p:sldId id="316" r:id="rId54"/>
    <p:sldId id="308" r:id="rId55"/>
    <p:sldId id="315" r:id="rId56"/>
    <p:sldId id="330" r:id="rId57"/>
    <p:sldId id="331" r:id="rId58"/>
    <p:sldId id="332" r:id="rId59"/>
    <p:sldId id="333" r:id="rId60"/>
    <p:sldId id="334" r:id="rId61"/>
    <p:sldId id="335" r:id="rId62"/>
    <p:sldId id="336" r:id="rId63"/>
    <p:sldId id="317" r:id="rId64"/>
    <p:sldId id="349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6" r:id="rId73"/>
    <p:sldId id="325" r:id="rId74"/>
    <p:sldId id="327" r:id="rId75"/>
    <p:sldId id="328" r:id="rId76"/>
    <p:sldId id="329" r:id="rId77"/>
    <p:sldId id="338" r:id="rId78"/>
    <p:sldId id="339" r:id="rId79"/>
    <p:sldId id="350" r:id="rId80"/>
    <p:sldId id="341" r:id="rId81"/>
    <p:sldId id="340" r:id="rId82"/>
    <p:sldId id="342" r:id="rId83"/>
    <p:sldId id="343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B5E9"/>
    <a:srgbClr val="F4B502"/>
    <a:srgbClr val="B07BD7"/>
    <a:srgbClr val="D079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8" autoAdjust="0"/>
    <p:restoredTop sz="73194" autoAdjust="0"/>
  </p:normalViewPr>
  <p:slideViewPr>
    <p:cSldViewPr snapToGrid="0">
      <p:cViewPr varScale="1">
        <p:scale>
          <a:sx n="69" d="100"/>
          <a:sy n="69" d="100"/>
        </p:scale>
        <p:origin x="1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955D69-EDB9-4625-AFD7-D66F679D25D2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661E577-AE6D-4CF1-BA35-E4BDEF53D89F}">
      <dgm:prSet/>
      <dgm:spPr/>
      <dgm:t>
        <a:bodyPr/>
        <a:lstStyle/>
        <a:p>
          <a:pPr rtl="0"/>
          <a:r>
            <a:rPr lang="en-US" b="1" smtClean="0"/>
            <a:t>The Two Towers</a:t>
          </a:r>
          <a:endParaRPr lang="en-US"/>
        </a:p>
      </dgm:t>
    </dgm:pt>
    <dgm:pt modelId="{B2853ABD-2652-4BD9-AC71-AD43FD6C3E56}" type="parTrans" cxnId="{6D061144-0261-4273-A0AE-23D71E4E5B62}">
      <dgm:prSet/>
      <dgm:spPr/>
      <dgm:t>
        <a:bodyPr/>
        <a:lstStyle/>
        <a:p>
          <a:endParaRPr lang="en-US"/>
        </a:p>
      </dgm:t>
    </dgm:pt>
    <dgm:pt modelId="{83EA8622-CB40-4820-B53A-3D074BF3205A}" type="sibTrans" cxnId="{6D061144-0261-4273-A0AE-23D71E4E5B62}">
      <dgm:prSet/>
      <dgm:spPr/>
      <dgm:t>
        <a:bodyPr/>
        <a:lstStyle/>
        <a:p>
          <a:endParaRPr lang="en-US"/>
        </a:p>
      </dgm:t>
    </dgm:pt>
    <dgm:pt modelId="{6005B970-9F95-4622-81DE-331EC8BF1885}">
      <dgm:prSet/>
      <dgm:spPr/>
      <dgm:t>
        <a:bodyPr/>
        <a:lstStyle/>
        <a:p>
          <a:pPr rtl="0"/>
          <a:r>
            <a:rPr lang="en-US" b="1" smtClean="0"/>
            <a:t>The Wizard of Oz</a:t>
          </a:r>
          <a:endParaRPr lang="en-US"/>
        </a:p>
      </dgm:t>
    </dgm:pt>
    <dgm:pt modelId="{45265EB1-1E07-48DC-905D-6F6590C897CC}" type="parTrans" cxnId="{8902474D-1492-40A4-A682-FA7903F417FC}">
      <dgm:prSet/>
      <dgm:spPr/>
      <dgm:t>
        <a:bodyPr/>
        <a:lstStyle/>
        <a:p>
          <a:endParaRPr lang="en-US"/>
        </a:p>
      </dgm:t>
    </dgm:pt>
    <dgm:pt modelId="{91E960C9-00C0-4C1E-BD2D-E91824D3FB66}" type="sibTrans" cxnId="{8902474D-1492-40A4-A682-FA7903F417FC}">
      <dgm:prSet/>
      <dgm:spPr/>
      <dgm:t>
        <a:bodyPr/>
        <a:lstStyle/>
        <a:p>
          <a:endParaRPr lang="en-US"/>
        </a:p>
      </dgm:t>
    </dgm:pt>
    <dgm:pt modelId="{3D4497DA-8EEB-4758-BBA3-BD49BFD35391}">
      <dgm:prSet/>
      <dgm:spPr/>
      <dgm:t>
        <a:bodyPr/>
        <a:lstStyle/>
        <a:p>
          <a:pPr rtl="0"/>
          <a:r>
            <a:rPr lang="en-US" b="1" dirty="0" smtClean="0"/>
            <a:t>How to Train Your Dragon</a:t>
          </a:r>
          <a:endParaRPr lang="en-US" dirty="0"/>
        </a:p>
      </dgm:t>
    </dgm:pt>
    <dgm:pt modelId="{7D8D417D-3883-4563-8C44-E3125817B8BF}" type="parTrans" cxnId="{CD849E2E-DBE6-4444-9D33-71C26C538F80}">
      <dgm:prSet/>
      <dgm:spPr/>
      <dgm:t>
        <a:bodyPr/>
        <a:lstStyle/>
        <a:p>
          <a:endParaRPr lang="en-US"/>
        </a:p>
      </dgm:t>
    </dgm:pt>
    <dgm:pt modelId="{55004E22-B9CF-4977-B8E4-988BD82A2540}" type="sibTrans" cxnId="{CD849E2E-DBE6-4444-9D33-71C26C538F80}">
      <dgm:prSet/>
      <dgm:spPr/>
      <dgm:t>
        <a:bodyPr/>
        <a:lstStyle/>
        <a:p>
          <a:endParaRPr lang="en-US"/>
        </a:p>
      </dgm:t>
    </dgm:pt>
    <dgm:pt modelId="{7945B780-C0EA-4B4A-8CFA-18F88FC4AE61}">
      <dgm:prSet/>
      <dgm:spPr/>
      <dgm:t>
        <a:bodyPr/>
        <a:lstStyle/>
        <a:p>
          <a:pPr rtl="0"/>
          <a:r>
            <a:rPr lang="en-US" b="1" smtClean="0"/>
            <a:t>Back to the Future</a:t>
          </a:r>
          <a:endParaRPr lang="en-US"/>
        </a:p>
      </dgm:t>
    </dgm:pt>
    <dgm:pt modelId="{6061533A-28FC-4880-8A4F-E6081AB7EBA9}" type="parTrans" cxnId="{9195AF05-57C0-44C7-9BAC-5BD8B8020EA5}">
      <dgm:prSet/>
      <dgm:spPr/>
      <dgm:t>
        <a:bodyPr/>
        <a:lstStyle/>
        <a:p>
          <a:endParaRPr lang="en-US"/>
        </a:p>
      </dgm:t>
    </dgm:pt>
    <dgm:pt modelId="{B3C34590-8304-412D-937D-E3A1C32435F3}" type="sibTrans" cxnId="{9195AF05-57C0-44C7-9BAC-5BD8B8020EA5}">
      <dgm:prSet/>
      <dgm:spPr/>
      <dgm:t>
        <a:bodyPr/>
        <a:lstStyle/>
        <a:p>
          <a:endParaRPr lang="en-US"/>
        </a:p>
      </dgm:t>
    </dgm:pt>
    <dgm:pt modelId="{2B7200D3-2FF1-4DFC-9769-EED1CD626F6F}" type="pres">
      <dgm:prSet presAssocID="{E5955D69-EDB9-4625-AFD7-D66F679D25D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D750BF-9601-42CD-9A83-7E6AC4201373}" type="pres">
      <dgm:prSet presAssocID="{F661E577-AE6D-4CF1-BA35-E4BDEF53D89F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B41A68-D3FD-4AC5-8423-80E2B2A42035}" type="pres">
      <dgm:prSet presAssocID="{83EA8622-CB40-4820-B53A-3D074BF3205A}" presName="spacer" presStyleCnt="0"/>
      <dgm:spPr/>
    </dgm:pt>
    <dgm:pt modelId="{6F629BAF-2231-4B6D-B146-2DCA1D334309}" type="pres">
      <dgm:prSet presAssocID="{6005B970-9F95-4622-81DE-331EC8BF188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44F98D-5892-4522-A4A7-5B974AEFE640}" type="pres">
      <dgm:prSet presAssocID="{91E960C9-00C0-4C1E-BD2D-E91824D3FB66}" presName="spacer" presStyleCnt="0"/>
      <dgm:spPr/>
    </dgm:pt>
    <dgm:pt modelId="{0B1FDDA0-3D7A-404A-862A-217044124267}" type="pres">
      <dgm:prSet presAssocID="{3D4497DA-8EEB-4758-BBA3-BD49BFD3539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EBD1DC-B7B9-45C9-80A9-F263D8D0C468}" type="pres">
      <dgm:prSet presAssocID="{55004E22-B9CF-4977-B8E4-988BD82A2540}" presName="spacer" presStyleCnt="0"/>
      <dgm:spPr/>
    </dgm:pt>
    <dgm:pt modelId="{D8F6BD8E-FBBB-4F4E-9BBA-C71F12E1F9C9}" type="pres">
      <dgm:prSet presAssocID="{7945B780-C0EA-4B4A-8CFA-18F88FC4AE61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D061144-0261-4273-A0AE-23D71E4E5B62}" srcId="{E5955D69-EDB9-4625-AFD7-D66F679D25D2}" destId="{F661E577-AE6D-4CF1-BA35-E4BDEF53D89F}" srcOrd="0" destOrd="0" parTransId="{B2853ABD-2652-4BD9-AC71-AD43FD6C3E56}" sibTransId="{83EA8622-CB40-4820-B53A-3D074BF3205A}"/>
    <dgm:cxn modelId="{D6B3400A-51E4-4A4D-A840-F51793ADB9AF}" type="presOf" srcId="{F661E577-AE6D-4CF1-BA35-E4BDEF53D89F}" destId="{D0D750BF-9601-42CD-9A83-7E6AC4201373}" srcOrd="0" destOrd="0" presId="urn:microsoft.com/office/officeart/2005/8/layout/vList2"/>
    <dgm:cxn modelId="{72D94AC4-C1F4-403E-B255-1C14DB8B4F20}" type="presOf" srcId="{E5955D69-EDB9-4625-AFD7-D66F679D25D2}" destId="{2B7200D3-2FF1-4DFC-9769-EED1CD626F6F}" srcOrd="0" destOrd="0" presId="urn:microsoft.com/office/officeart/2005/8/layout/vList2"/>
    <dgm:cxn modelId="{8902474D-1492-40A4-A682-FA7903F417FC}" srcId="{E5955D69-EDB9-4625-AFD7-D66F679D25D2}" destId="{6005B970-9F95-4622-81DE-331EC8BF1885}" srcOrd="1" destOrd="0" parTransId="{45265EB1-1E07-48DC-905D-6F6590C897CC}" sibTransId="{91E960C9-00C0-4C1E-BD2D-E91824D3FB66}"/>
    <dgm:cxn modelId="{6EFCF8CE-6011-430C-9774-8A99780BAA68}" type="presOf" srcId="{7945B780-C0EA-4B4A-8CFA-18F88FC4AE61}" destId="{D8F6BD8E-FBBB-4F4E-9BBA-C71F12E1F9C9}" srcOrd="0" destOrd="0" presId="urn:microsoft.com/office/officeart/2005/8/layout/vList2"/>
    <dgm:cxn modelId="{7E527066-6CE3-4120-9BDD-AFCEF2577026}" type="presOf" srcId="{3D4497DA-8EEB-4758-BBA3-BD49BFD35391}" destId="{0B1FDDA0-3D7A-404A-862A-217044124267}" srcOrd="0" destOrd="0" presId="urn:microsoft.com/office/officeart/2005/8/layout/vList2"/>
    <dgm:cxn modelId="{20529067-2262-4622-92E3-F047CF58FF9F}" type="presOf" srcId="{6005B970-9F95-4622-81DE-331EC8BF1885}" destId="{6F629BAF-2231-4B6D-B146-2DCA1D334309}" srcOrd="0" destOrd="0" presId="urn:microsoft.com/office/officeart/2005/8/layout/vList2"/>
    <dgm:cxn modelId="{9195AF05-57C0-44C7-9BAC-5BD8B8020EA5}" srcId="{E5955D69-EDB9-4625-AFD7-D66F679D25D2}" destId="{7945B780-C0EA-4B4A-8CFA-18F88FC4AE61}" srcOrd="3" destOrd="0" parTransId="{6061533A-28FC-4880-8A4F-E6081AB7EBA9}" sibTransId="{B3C34590-8304-412D-937D-E3A1C32435F3}"/>
    <dgm:cxn modelId="{CD849E2E-DBE6-4444-9D33-71C26C538F80}" srcId="{E5955D69-EDB9-4625-AFD7-D66F679D25D2}" destId="{3D4497DA-8EEB-4758-BBA3-BD49BFD35391}" srcOrd="2" destOrd="0" parTransId="{7D8D417D-3883-4563-8C44-E3125817B8BF}" sibTransId="{55004E22-B9CF-4977-B8E4-988BD82A2540}"/>
    <dgm:cxn modelId="{08965643-3D7B-4F58-B3A9-94A239EB9DC1}" type="presParOf" srcId="{2B7200D3-2FF1-4DFC-9769-EED1CD626F6F}" destId="{D0D750BF-9601-42CD-9A83-7E6AC4201373}" srcOrd="0" destOrd="0" presId="urn:microsoft.com/office/officeart/2005/8/layout/vList2"/>
    <dgm:cxn modelId="{1582D8F1-F86C-4071-B2C5-218B805F5F5C}" type="presParOf" srcId="{2B7200D3-2FF1-4DFC-9769-EED1CD626F6F}" destId="{F2B41A68-D3FD-4AC5-8423-80E2B2A42035}" srcOrd="1" destOrd="0" presId="urn:microsoft.com/office/officeart/2005/8/layout/vList2"/>
    <dgm:cxn modelId="{FA29012B-55C5-425B-A3FE-B61B8FA340F8}" type="presParOf" srcId="{2B7200D3-2FF1-4DFC-9769-EED1CD626F6F}" destId="{6F629BAF-2231-4B6D-B146-2DCA1D334309}" srcOrd="2" destOrd="0" presId="urn:microsoft.com/office/officeart/2005/8/layout/vList2"/>
    <dgm:cxn modelId="{6BE250EB-9B2C-4402-AA90-9968EDD0F0CC}" type="presParOf" srcId="{2B7200D3-2FF1-4DFC-9769-EED1CD626F6F}" destId="{6944F98D-5892-4522-A4A7-5B974AEFE640}" srcOrd="3" destOrd="0" presId="urn:microsoft.com/office/officeart/2005/8/layout/vList2"/>
    <dgm:cxn modelId="{DEE92036-C26C-43B1-AD90-C3E44FCEC0A0}" type="presParOf" srcId="{2B7200D3-2FF1-4DFC-9769-EED1CD626F6F}" destId="{0B1FDDA0-3D7A-404A-862A-217044124267}" srcOrd="4" destOrd="0" presId="urn:microsoft.com/office/officeart/2005/8/layout/vList2"/>
    <dgm:cxn modelId="{6D9BC191-1665-4636-AA80-4799596E122A}" type="presParOf" srcId="{2B7200D3-2FF1-4DFC-9769-EED1CD626F6F}" destId="{E5EBD1DC-B7B9-45C9-80A9-F263D8D0C468}" srcOrd="5" destOrd="0" presId="urn:microsoft.com/office/officeart/2005/8/layout/vList2"/>
    <dgm:cxn modelId="{2E366E0A-476F-479C-A658-D7C4A87DA9BC}" type="presParOf" srcId="{2B7200D3-2FF1-4DFC-9769-EED1CD626F6F}" destId="{D8F6BD8E-FBBB-4F4E-9BBA-C71F12E1F9C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955D69-EDB9-4625-AFD7-D66F679D25D2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661E577-AE6D-4CF1-BA35-E4BDEF53D89F}">
      <dgm:prSet/>
      <dgm:spPr/>
      <dgm:t>
        <a:bodyPr/>
        <a:lstStyle/>
        <a:p>
          <a:pPr rtl="0"/>
          <a:r>
            <a:rPr lang="en-US" b="1" smtClean="0"/>
            <a:t>The Two Towers</a:t>
          </a:r>
          <a:endParaRPr lang="en-US"/>
        </a:p>
      </dgm:t>
    </dgm:pt>
    <dgm:pt modelId="{B2853ABD-2652-4BD9-AC71-AD43FD6C3E56}" type="parTrans" cxnId="{6D061144-0261-4273-A0AE-23D71E4E5B62}">
      <dgm:prSet/>
      <dgm:spPr/>
      <dgm:t>
        <a:bodyPr/>
        <a:lstStyle/>
        <a:p>
          <a:endParaRPr lang="en-US"/>
        </a:p>
      </dgm:t>
    </dgm:pt>
    <dgm:pt modelId="{83EA8622-CB40-4820-B53A-3D074BF3205A}" type="sibTrans" cxnId="{6D061144-0261-4273-A0AE-23D71E4E5B62}">
      <dgm:prSet/>
      <dgm:spPr/>
      <dgm:t>
        <a:bodyPr/>
        <a:lstStyle/>
        <a:p>
          <a:endParaRPr lang="en-US"/>
        </a:p>
      </dgm:t>
    </dgm:pt>
    <dgm:pt modelId="{6005B970-9F95-4622-81DE-331EC8BF1885}">
      <dgm:prSet/>
      <dgm:spPr/>
      <dgm:t>
        <a:bodyPr/>
        <a:lstStyle/>
        <a:p>
          <a:pPr rtl="0"/>
          <a:r>
            <a:rPr lang="en-US" b="1" smtClean="0"/>
            <a:t>The Wizard of Oz</a:t>
          </a:r>
          <a:endParaRPr lang="en-US"/>
        </a:p>
      </dgm:t>
    </dgm:pt>
    <dgm:pt modelId="{45265EB1-1E07-48DC-905D-6F6590C897CC}" type="parTrans" cxnId="{8902474D-1492-40A4-A682-FA7903F417FC}">
      <dgm:prSet/>
      <dgm:spPr/>
      <dgm:t>
        <a:bodyPr/>
        <a:lstStyle/>
        <a:p>
          <a:endParaRPr lang="en-US"/>
        </a:p>
      </dgm:t>
    </dgm:pt>
    <dgm:pt modelId="{91E960C9-00C0-4C1E-BD2D-E91824D3FB66}" type="sibTrans" cxnId="{8902474D-1492-40A4-A682-FA7903F417FC}">
      <dgm:prSet/>
      <dgm:spPr/>
      <dgm:t>
        <a:bodyPr/>
        <a:lstStyle/>
        <a:p>
          <a:endParaRPr lang="en-US"/>
        </a:p>
      </dgm:t>
    </dgm:pt>
    <dgm:pt modelId="{3D4497DA-8EEB-4758-BBA3-BD49BFD35391}">
      <dgm:prSet/>
      <dgm:spPr/>
      <dgm:t>
        <a:bodyPr/>
        <a:lstStyle/>
        <a:p>
          <a:pPr rtl="0"/>
          <a:r>
            <a:rPr lang="en-US" b="1" dirty="0" smtClean="0"/>
            <a:t>How to Train Your Dragon</a:t>
          </a:r>
          <a:endParaRPr lang="en-US" dirty="0"/>
        </a:p>
      </dgm:t>
    </dgm:pt>
    <dgm:pt modelId="{7D8D417D-3883-4563-8C44-E3125817B8BF}" type="parTrans" cxnId="{CD849E2E-DBE6-4444-9D33-71C26C538F80}">
      <dgm:prSet/>
      <dgm:spPr/>
      <dgm:t>
        <a:bodyPr/>
        <a:lstStyle/>
        <a:p>
          <a:endParaRPr lang="en-US"/>
        </a:p>
      </dgm:t>
    </dgm:pt>
    <dgm:pt modelId="{55004E22-B9CF-4977-B8E4-988BD82A2540}" type="sibTrans" cxnId="{CD849E2E-DBE6-4444-9D33-71C26C538F80}">
      <dgm:prSet/>
      <dgm:spPr/>
      <dgm:t>
        <a:bodyPr/>
        <a:lstStyle/>
        <a:p>
          <a:endParaRPr lang="en-US"/>
        </a:p>
      </dgm:t>
    </dgm:pt>
    <dgm:pt modelId="{7945B780-C0EA-4B4A-8CFA-18F88FC4AE61}">
      <dgm:prSet/>
      <dgm:spPr/>
      <dgm:t>
        <a:bodyPr/>
        <a:lstStyle/>
        <a:p>
          <a:pPr rtl="0"/>
          <a:r>
            <a:rPr lang="en-US" b="1" smtClean="0"/>
            <a:t>Back to the Future</a:t>
          </a:r>
          <a:endParaRPr lang="en-US"/>
        </a:p>
      </dgm:t>
    </dgm:pt>
    <dgm:pt modelId="{6061533A-28FC-4880-8A4F-E6081AB7EBA9}" type="parTrans" cxnId="{9195AF05-57C0-44C7-9BAC-5BD8B8020EA5}">
      <dgm:prSet/>
      <dgm:spPr/>
      <dgm:t>
        <a:bodyPr/>
        <a:lstStyle/>
        <a:p>
          <a:endParaRPr lang="en-US"/>
        </a:p>
      </dgm:t>
    </dgm:pt>
    <dgm:pt modelId="{B3C34590-8304-412D-937D-E3A1C32435F3}" type="sibTrans" cxnId="{9195AF05-57C0-44C7-9BAC-5BD8B8020EA5}">
      <dgm:prSet/>
      <dgm:spPr/>
      <dgm:t>
        <a:bodyPr/>
        <a:lstStyle/>
        <a:p>
          <a:endParaRPr lang="en-US"/>
        </a:p>
      </dgm:t>
    </dgm:pt>
    <dgm:pt modelId="{2B7200D3-2FF1-4DFC-9769-EED1CD626F6F}" type="pres">
      <dgm:prSet presAssocID="{E5955D69-EDB9-4625-AFD7-D66F679D25D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D750BF-9601-42CD-9A83-7E6AC4201373}" type="pres">
      <dgm:prSet presAssocID="{F661E577-AE6D-4CF1-BA35-E4BDEF53D89F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B41A68-D3FD-4AC5-8423-80E2B2A42035}" type="pres">
      <dgm:prSet presAssocID="{83EA8622-CB40-4820-B53A-3D074BF3205A}" presName="spacer" presStyleCnt="0"/>
      <dgm:spPr/>
    </dgm:pt>
    <dgm:pt modelId="{6F629BAF-2231-4B6D-B146-2DCA1D334309}" type="pres">
      <dgm:prSet presAssocID="{6005B970-9F95-4622-81DE-331EC8BF188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44F98D-5892-4522-A4A7-5B974AEFE640}" type="pres">
      <dgm:prSet presAssocID="{91E960C9-00C0-4C1E-BD2D-E91824D3FB66}" presName="spacer" presStyleCnt="0"/>
      <dgm:spPr/>
    </dgm:pt>
    <dgm:pt modelId="{0B1FDDA0-3D7A-404A-862A-217044124267}" type="pres">
      <dgm:prSet presAssocID="{3D4497DA-8EEB-4758-BBA3-BD49BFD3539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EBD1DC-B7B9-45C9-80A9-F263D8D0C468}" type="pres">
      <dgm:prSet presAssocID="{55004E22-B9CF-4977-B8E4-988BD82A2540}" presName="spacer" presStyleCnt="0"/>
      <dgm:spPr/>
    </dgm:pt>
    <dgm:pt modelId="{D8F6BD8E-FBBB-4F4E-9BBA-C71F12E1F9C9}" type="pres">
      <dgm:prSet presAssocID="{7945B780-C0EA-4B4A-8CFA-18F88FC4AE61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4DF731-ECC4-4E11-99B2-54B17CC74299}" type="presOf" srcId="{E5955D69-EDB9-4625-AFD7-D66F679D25D2}" destId="{2B7200D3-2FF1-4DFC-9769-EED1CD626F6F}" srcOrd="0" destOrd="0" presId="urn:microsoft.com/office/officeart/2005/8/layout/vList2"/>
    <dgm:cxn modelId="{AADE598D-D88E-4528-89C3-AB4C924C54CC}" type="presOf" srcId="{F661E577-AE6D-4CF1-BA35-E4BDEF53D89F}" destId="{D0D750BF-9601-42CD-9A83-7E6AC4201373}" srcOrd="0" destOrd="0" presId="urn:microsoft.com/office/officeart/2005/8/layout/vList2"/>
    <dgm:cxn modelId="{3720CF26-4660-4F3D-8742-379667772C1A}" type="presOf" srcId="{7945B780-C0EA-4B4A-8CFA-18F88FC4AE61}" destId="{D8F6BD8E-FBBB-4F4E-9BBA-C71F12E1F9C9}" srcOrd="0" destOrd="0" presId="urn:microsoft.com/office/officeart/2005/8/layout/vList2"/>
    <dgm:cxn modelId="{262A6CF5-8409-4361-99E2-471395DA44EE}" type="presOf" srcId="{3D4497DA-8EEB-4758-BBA3-BD49BFD35391}" destId="{0B1FDDA0-3D7A-404A-862A-217044124267}" srcOrd="0" destOrd="0" presId="urn:microsoft.com/office/officeart/2005/8/layout/vList2"/>
    <dgm:cxn modelId="{9195AF05-57C0-44C7-9BAC-5BD8B8020EA5}" srcId="{E5955D69-EDB9-4625-AFD7-D66F679D25D2}" destId="{7945B780-C0EA-4B4A-8CFA-18F88FC4AE61}" srcOrd="3" destOrd="0" parTransId="{6061533A-28FC-4880-8A4F-E6081AB7EBA9}" sibTransId="{B3C34590-8304-412D-937D-E3A1C32435F3}"/>
    <dgm:cxn modelId="{CD849E2E-DBE6-4444-9D33-71C26C538F80}" srcId="{E5955D69-EDB9-4625-AFD7-D66F679D25D2}" destId="{3D4497DA-8EEB-4758-BBA3-BD49BFD35391}" srcOrd="2" destOrd="0" parTransId="{7D8D417D-3883-4563-8C44-E3125817B8BF}" sibTransId="{55004E22-B9CF-4977-B8E4-988BD82A2540}"/>
    <dgm:cxn modelId="{101E6E6A-91A4-4391-99BB-8C5830290975}" type="presOf" srcId="{6005B970-9F95-4622-81DE-331EC8BF1885}" destId="{6F629BAF-2231-4B6D-B146-2DCA1D334309}" srcOrd="0" destOrd="0" presId="urn:microsoft.com/office/officeart/2005/8/layout/vList2"/>
    <dgm:cxn modelId="{8902474D-1492-40A4-A682-FA7903F417FC}" srcId="{E5955D69-EDB9-4625-AFD7-D66F679D25D2}" destId="{6005B970-9F95-4622-81DE-331EC8BF1885}" srcOrd="1" destOrd="0" parTransId="{45265EB1-1E07-48DC-905D-6F6590C897CC}" sibTransId="{91E960C9-00C0-4C1E-BD2D-E91824D3FB66}"/>
    <dgm:cxn modelId="{6D061144-0261-4273-A0AE-23D71E4E5B62}" srcId="{E5955D69-EDB9-4625-AFD7-D66F679D25D2}" destId="{F661E577-AE6D-4CF1-BA35-E4BDEF53D89F}" srcOrd="0" destOrd="0" parTransId="{B2853ABD-2652-4BD9-AC71-AD43FD6C3E56}" sibTransId="{83EA8622-CB40-4820-B53A-3D074BF3205A}"/>
    <dgm:cxn modelId="{96BA7B27-DA25-4C22-B3F7-253625645070}" type="presParOf" srcId="{2B7200D3-2FF1-4DFC-9769-EED1CD626F6F}" destId="{D0D750BF-9601-42CD-9A83-7E6AC4201373}" srcOrd="0" destOrd="0" presId="urn:microsoft.com/office/officeart/2005/8/layout/vList2"/>
    <dgm:cxn modelId="{9D5A16F0-2394-455C-BBB0-81D3B40844CB}" type="presParOf" srcId="{2B7200D3-2FF1-4DFC-9769-EED1CD626F6F}" destId="{F2B41A68-D3FD-4AC5-8423-80E2B2A42035}" srcOrd="1" destOrd="0" presId="urn:microsoft.com/office/officeart/2005/8/layout/vList2"/>
    <dgm:cxn modelId="{8F2C09E8-9DEC-450D-8CE4-76005E372571}" type="presParOf" srcId="{2B7200D3-2FF1-4DFC-9769-EED1CD626F6F}" destId="{6F629BAF-2231-4B6D-B146-2DCA1D334309}" srcOrd="2" destOrd="0" presId="urn:microsoft.com/office/officeart/2005/8/layout/vList2"/>
    <dgm:cxn modelId="{8B509B1F-9586-4EDA-9788-9EDDB68EAAFB}" type="presParOf" srcId="{2B7200D3-2FF1-4DFC-9769-EED1CD626F6F}" destId="{6944F98D-5892-4522-A4A7-5B974AEFE640}" srcOrd="3" destOrd="0" presId="urn:microsoft.com/office/officeart/2005/8/layout/vList2"/>
    <dgm:cxn modelId="{ADA1A191-D581-422D-9053-5F15632C9ABC}" type="presParOf" srcId="{2B7200D3-2FF1-4DFC-9769-EED1CD626F6F}" destId="{0B1FDDA0-3D7A-404A-862A-217044124267}" srcOrd="4" destOrd="0" presId="urn:microsoft.com/office/officeart/2005/8/layout/vList2"/>
    <dgm:cxn modelId="{841EB94F-BF63-4AA6-8097-FBFFEC668E38}" type="presParOf" srcId="{2B7200D3-2FF1-4DFC-9769-EED1CD626F6F}" destId="{E5EBD1DC-B7B9-45C9-80A9-F263D8D0C468}" srcOrd="5" destOrd="0" presId="urn:microsoft.com/office/officeart/2005/8/layout/vList2"/>
    <dgm:cxn modelId="{BBEE7BF3-CBDF-4DC7-818D-10A73ABB0D57}" type="presParOf" srcId="{2B7200D3-2FF1-4DFC-9769-EED1CD626F6F}" destId="{D8F6BD8E-FBBB-4F4E-9BBA-C71F12E1F9C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5955D69-EDB9-4625-AFD7-D66F679D25D2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61E577-AE6D-4CF1-BA35-E4BDEF53D89F}">
      <dgm:prSet/>
      <dgm:spPr/>
      <dgm:t>
        <a:bodyPr/>
        <a:lstStyle/>
        <a:p>
          <a:pPr rtl="0"/>
          <a:r>
            <a:rPr lang="en-US" b="1" dirty="0" smtClean="0"/>
            <a:t>Inception</a:t>
          </a:r>
          <a:endParaRPr lang="en-US" dirty="0"/>
        </a:p>
      </dgm:t>
    </dgm:pt>
    <dgm:pt modelId="{B2853ABD-2652-4BD9-AC71-AD43FD6C3E56}" type="parTrans" cxnId="{6D061144-0261-4273-A0AE-23D71E4E5B62}">
      <dgm:prSet/>
      <dgm:spPr/>
      <dgm:t>
        <a:bodyPr/>
        <a:lstStyle/>
        <a:p>
          <a:endParaRPr lang="en-US"/>
        </a:p>
      </dgm:t>
    </dgm:pt>
    <dgm:pt modelId="{83EA8622-CB40-4820-B53A-3D074BF3205A}" type="sibTrans" cxnId="{6D061144-0261-4273-A0AE-23D71E4E5B62}">
      <dgm:prSet/>
      <dgm:spPr/>
      <dgm:t>
        <a:bodyPr/>
        <a:lstStyle/>
        <a:p>
          <a:endParaRPr lang="en-US"/>
        </a:p>
      </dgm:t>
    </dgm:pt>
    <dgm:pt modelId="{B893974F-BFCF-414F-BE37-4A4F61FF200B}">
      <dgm:prSet/>
      <dgm:spPr/>
      <dgm:t>
        <a:bodyPr/>
        <a:lstStyle/>
        <a:p>
          <a:pPr rtl="0"/>
          <a:r>
            <a:rPr lang="en-US" dirty="0" smtClean="0"/>
            <a:t>The Big Short</a:t>
          </a:r>
          <a:endParaRPr lang="en-US" dirty="0"/>
        </a:p>
      </dgm:t>
    </dgm:pt>
    <dgm:pt modelId="{71A0D9F5-69EA-43B8-A26A-B3D393D9DD6A}" type="parTrans" cxnId="{06A4FA96-88A4-4119-8478-8EFA3E57890C}">
      <dgm:prSet/>
      <dgm:spPr/>
      <dgm:t>
        <a:bodyPr/>
        <a:lstStyle/>
        <a:p>
          <a:endParaRPr lang="en-US"/>
        </a:p>
      </dgm:t>
    </dgm:pt>
    <dgm:pt modelId="{059E0999-30F2-40CD-876A-159A2427E8A9}" type="sibTrans" cxnId="{06A4FA96-88A4-4119-8478-8EFA3E57890C}">
      <dgm:prSet/>
      <dgm:spPr/>
      <dgm:t>
        <a:bodyPr/>
        <a:lstStyle/>
        <a:p>
          <a:endParaRPr lang="en-US"/>
        </a:p>
      </dgm:t>
    </dgm:pt>
    <dgm:pt modelId="{CD3035A2-7C7B-4087-98FA-7F8A2B96E5F0}">
      <dgm:prSet/>
      <dgm:spPr/>
      <dgm:t>
        <a:bodyPr/>
        <a:lstStyle/>
        <a:p>
          <a:pPr rtl="0"/>
          <a:r>
            <a:rPr lang="en-US" dirty="0" smtClean="0"/>
            <a:t>The Hobbit</a:t>
          </a:r>
          <a:endParaRPr lang="en-US" dirty="0"/>
        </a:p>
      </dgm:t>
    </dgm:pt>
    <dgm:pt modelId="{BFD418DF-CF0D-4690-83CE-35A8D3E78FC5}" type="parTrans" cxnId="{2732D410-7957-4F5B-AACD-CB0315506665}">
      <dgm:prSet/>
      <dgm:spPr/>
      <dgm:t>
        <a:bodyPr/>
        <a:lstStyle/>
        <a:p>
          <a:endParaRPr lang="en-US"/>
        </a:p>
      </dgm:t>
    </dgm:pt>
    <dgm:pt modelId="{FDBC2FDF-91C6-4AA3-91D7-181781377B6E}" type="sibTrans" cxnId="{2732D410-7957-4F5B-AACD-CB0315506665}">
      <dgm:prSet/>
      <dgm:spPr/>
      <dgm:t>
        <a:bodyPr/>
        <a:lstStyle/>
        <a:p>
          <a:endParaRPr lang="en-US"/>
        </a:p>
      </dgm:t>
    </dgm:pt>
    <dgm:pt modelId="{47A1B9DA-E6B9-4FE6-841D-2515A2E97BF5}">
      <dgm:prSet/>
      <dgm:spPr/>
      <dgm:t>
        <a:bodyPr/>
        <a:lstStyle/>
        <a:p>
          <a:pPr rtl="0"/>
          <a:r>
            <a:rPr lang="en-US" dirty="0" smtClean="0"/>
            <a:t>Office Space</a:t>
          </a:r>
          <a:endParaRPr lang="en-US" dirty="0"/>
        </a:p>
      </dgm:t>
    </dgm:pt>
    <dgm:pt modelId="{5022BA6A-B816-46DC-A544-A5C567A59F08}" type="parTrans" cxnId="{7FB6713F-023B-4298-A72D-80021FD94FB1}">
      <dgm:prSet/>
      <dgm:spPr/>
      <dgm:t>
        <a:bodyPr/>
        <a:lstStyle/>
        <a:p>
          <a:endParaRPr lang="en-US"/>
        </a:p>
      </dgm:t>
    </dgm:pt>
    <dgm:pt modelId="{AB2CE690-FBE0-414A-A59A-2F4CB458214F}" type="sibTrans" cxnId="{7FB6713F-023B-4298-A72D-80021FD94FB1}">
      <dgm:prSet/>
      <dgm:spPr/>
      <dgm:t>
        <a:bodyPr/>
        <a:lstStyle/>
        <a:p>
          <a:endParaRPr lang="en-US"/>
        </a:p>
      </dgm:t>
    </dgm:pt>
    <dgm:pt modelId="{95BFF61A-C124-4AC7-941B-D50A5F564E8C}">
      <dgm:prSet/>
      <dgm:spPr/>
      <dgm:t>
        <a:bodyPr/>
        <a:lstStyle/>
        <a:p>
          <a:pPr rtl="0"/>
          <a:r>
            <a:rPr lang="en-US" dirty="0" smtClean="0"/>
            <a:t>The Avengers</a:t>
          </a:r>
          <a:endParaRPr lang="en-US" dirty="0"/>
        </a:p>
      </dgm:t>
    </dgm:pt>
    <dgm:pt modelId="{C3F05F64-DB63-4D5A-B4E9-CFA29F4E9974}" type="parTrans" cxnId="{3ACE8F11-EF11-4051-BD68-1AE5FE164C10}">
      <dgm:prSet/>
      <dgm:spPr/>
      <dgm:t>
        <a:bodyPr/>
        <a:lstStyle/>
        <a:p>
          <a:endParaRPr lang="en-US"/>
        </a:p>
      </dgm:t>
    </dgm:pt>
    <dgm:pt modelId="{78434971-BE90-4788-97E2-9D008C84534B}" type="sibTrans" cxnId="{3ACE8F11-EF11-4051-BD68-1AE5FE164C10}">
      <dgm:prSet/>
      <dgm:spPr/>
      <dgm:t>
        <a:bodyPr/>
        <a:lstStyle/>
        <a:p>
          <a:endParaRPr lang="en-US"/>
        </a:p>
      </dgm:t>
    </dgm:pt>
    <dgm:pt modelId="{2B7200D3-2FF1-4DFC-9769-EED1CD626F6F}" type="pres">
      <dgm:prSet presAssocID="{E5955D69-EDB9-4625-AFD7-D66F679D25D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1FF523-545D-4AFE-B286-9C93272D61A3}" type="pres">
      <dgm:prSet presAssocID="{B893974F-BFCF-414F-BE37-4A4F61FF200B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78C721-5CC9-462A-B5EB-063EA48509B7}" type="pres">
      <dgm:prSet presAssocID="{059E0999-30F2-40CD-876A-159A2427E8A9}" presName="spacer" presStyleCnt="0"/>
      <dgm:spPr/>
    </dgm:pt>
    <dgm:pt modelId="{DFC40B00-86B3-4A7A-8737-34E4DFD5B455}" type="pres">
      <dgm:prSet presAssocID="{CD3035A2-7C7B-4087-98FA-7F8A2B96E5F0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7CD975-5B9B-452F-BAA5-F1EA01B7D4A4}" type="pres">
      <dgm:prSet presAssocID="{FDBC2FDF-91C6-4AA3-91D7-181781377B6E}" presName="spacer" presStyleCnt="0"/>
      <dgm:spPr/>
    </dgm:pt>
    <dgm:pt modelId="{D0D750BF-9601-42CD-9A83-7E6AC4201373}" type="pres">
      <dgm:prSet presAssocID="{F661E577-AE6D-4CF1-BA35-E4BDEF53D89F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B41A68-D3FD-4AC5-8423-80E2B2A42035}" type="pres">
      <dgm:prSet presAssocID="{83EA8622-CB40-4820-B53A-3D074BF3205A}" presName="spacer" presStyleCnt="0"/>
      <dgm:spPr/>
    </dgm:pt>
    <dgm:pt modelId="{6113488E-320A-4101-B948-2D0E5762E589}" type="pres">
      <dgm:prSet presAssocID="{95BFF61A-C124-4AC7-941B-D50A5F564E8C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EC596A-1680-41FB-8C7F-340DF2E0B099}" type="pres">
      <dgm:prSet presAssocID="{78434971-BE90-4788-97E2-9D008C84534B}" presName="spacer" presStyleCnt="0"/>
      <dgm:spPr/>
    </dgm:pt>
    <dgm:pt modelId="{3C649671-B8CF-4B61-9DC5-B48BA19C8103}" type="pres">
      <dgm:prSet presAssocID="{47A1B9DA-E6B9-4FE6-841D-2515A2E97BF5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A4FA96-88A4-4119-8478-8EFA3E57890C}" srcId="{E5955D69-EDB9-4625-AFD7-D66F679D25D2}" destId="{B893974F-BFCF-414F-BE37-4A4F61FF200B}" srcOrd="0" destOrd="0" parTransId="{71A0D9F5-69EA-43B8-A26A-B3D393D9DD6A}" sibTransId="{059E0999-30F2-40CD-876A-159A2427E8A9}"/>
    <dgm:cxn modelId="{DFCC8BAB-921D-4788-8B84-C5828670CE8E}" type="presOf" srcId="{47A1B9DA-E6B9-4FE6-841D-2515A2E97BF5}" destId="{3C649671-B8CF-4B61-9DC5-B48BA19C8103}" srcOrd="0" destOrd="0" presId="urn:microsoft.com/office/officeart/2005/8/layout/vList2"/>
    <dgm:cxn modelId="{B1681AED-4E2F-46BA-93EB-E5AFEAD04C6F}" type="presOf" srcId="{F661E577-AE6D-4CF1-BA35-E4BDEF53D89F}" destId="{D0D750BF-9601-42CD-9A83-7E6AC4201373}" srcOrd="0" destOrd="0" presId="urn:microsoft.com/office/officeart/2005/8/layout/vList2"/>
    <dgm:cxn modelId="{6D061144-0261-4273-A0AE-23D71E4E5B62}" srcId="{E5955D69-EDB9-4625-AFD7-D66F679D25D2}" destId="{F661E577-AE6D-4CF1-BA35-E4BDEF53D89F}" srcOrd="2" destOrd="0" parTransId="{B2853ABD-2652-4BD9-AC71-AD43FD6C3E56}" sibTransId="{83EA8622-CB40-4820-B53A-3D074BF3205A}"/>
    <dgm:cxn modelId="{3ACE8F11-EF11-4051-BD68-1AE5FE164C10}" srcId="{E5955D69-EDB9-4625-AFD7-D66F679D25D2}" destId="{95BFF61A-C124-4AC7-941B-D50A5F564E8C}" srcOrd="3" destOrd="0" parTransId="{C3F05F64-DB63-4D5A-B4E9-CFA29F4E9974}" sibTransId="{78434971-BE90-4788-97E2-9D008C84534B}"/>
    <dgm:cxn modelId="{6CC42D08-9D18-46F4-BA8B-E9045DE5DE85}" type="presOf" srcId="{CD3035A2-7C7B-4087-98FA-7F8A2B96E5F0}" destId="{DFC40B00-86B3-4A7A-8737-34E4DFD5B455}" srcOrd="0" destOrd="0" presId="urn:microsoft.com/office/officeart/2005/8/layout/vList2"/>
    <dgm:cxn modelId="{BAB90FC3-C06D-4806-AAB6-D631E647FF1D}" type="presOf" srcId="{95BFF61A-C124-4AC7-941B-D50A5F564E8C}" destId="{6113488E-320A-4101-B948-2D0E5762E589}" srcOrd="0" destOrd="0" presId="urn:microsoft.com/office/officeart/2005/8/layout/vList2"/>
    <dgm:cxn modelId="{3481B69B-26D5-41AA-AB2E-ECFD087D6AC3}" type="presOf" srcId="{E5955D69-EDB9-4625-AFD7-D66F679D25D2}" destId="{2B7200D3-2FF1-4DFC-9769-EED1CD626F6F}" srcOrd="0" destOrd="0" presId="urn:microsoft.com/office/officeart/2005/8/layout/vList2"/>
    <dgm:cxn modelId="{7FB6713F-023B-4298-A72D-80021FD94FB1}" srcId="{E5955D69-EDB9-4625-AFD7-D66F679D25D2}" destId="{47A1B9DA-E6B9-4FE6-841D-2515A2E97BF5}" srcOrd="4" destOrd="0" parTransId="{5022BA6A-B816-46DC-A544-A5C567A59F08}" sibTransId="{AB2CE690-FBE0-414A-A59A-2F4CB458214F}"/>
    <dgm:cxn modelId="{03361029-F90A-441A-BF05-1541D0441CE5}" type="presOf" srcId="{B893974F-BFCF-414F-BE37-4A4F61FF200B}" destId="{531FF523-545D-4AFE-B286-9C93272D61A3}" srcOrd="0" destOrd="0" presId="urn:microsoft.com/office/officeart/2005/8/layout/vList2"/>
    <dgm:cxn modelId="{2732D410-7957-4F5B-AACD-CB0315506665}" srcId="{E5955D69-EDB9-4625-AFD7-D66F679D25D2}" destId="{CD3035A2-7C7B-4087-98FA-7F8A2B96E5F0}" srcOrd="1" destOrd="0" parTransId="{BFD418DF-CF0D-4690-83CE-35A8D3E78FC5}" sibTransId="{FDBC2FDF-91C6-4AA3-91D7-181781377B6E}"/>
    <dgm:cxn modelId="{7076820A-F36E-4136-98DE-7E3E03766000}" type="presParOf" srcId="{2B7200D3-2FF1-4DFC-9769-EED1CD626F6F}" destId="{531FF523-545D-4AFE-B286-9C93272D61A3}" srcOrd="0" destOrd="0" presId="urn:microsoft.com/office/officeart/2005/8/layout/vList2"/>
    <dgm:cxn modelId="{65E10A1D-1197-46F2-94B5-8876EFF4B6CC}" type="presParOf" srcId="{2B7200D3-2FF1-4DFC-9769-EED1CD626F6F}" destId="{B278C721-5CC9-462A-B5EB-063EA48509B7}" srcOrd="1" destOrd="0" presId="urn:microsoft.com/office/officeart/2005/8/layout/vList2"/>
    <dgm:cxn modelId="{54ED617B-6A58-47C6-ABC3-8A7494AC2A20}" type="presParOf" srcId="{2B7200D3-2FF1-4DFC-9769-EED1CD626F6F}" destId="{DFC40B00-86B3-4A7A-8737-34E4DFD5B455}" srcOrd="2" destOrd="0" presId="urn:microsoft.com/office/officeart/2005/8/layout/vList2"/>
    <dgm:cxn modelId="{D6BAED71-47E6-4589-B2E9-F476578A6816}" type="presParOf" srcId="{2B7200D3-2FF1-4DFC-9769-EED1CD626F6F}" destId="{2E7CD975-5B9B-452F-BAA5-F1EA01B7D4A4}" srcOrd="3" destOrd="0" presId="urn:microsoft.com/office/officeart/2005/8/layout/vList2"/>
    <dgm:cxn modelId="{A3DA4608-811D-473E-96A0-5DEFE81B8C4F}" type="presParOf" srcId="{2B7200D3-2FF1-4DFC-9769-EED1CD626F6F}" destId="{D0D750BF-9601-42CD-9A83-7E6AC4201373}" srcOrd="4" destOrd="0" presId="urn:microsoft.com/office/officeart/2005/8/layout/vList2"/>
    <dgm:cxn modelId="{208C48B7-E3AD-404A-852E-440696AE038E}" type="presParOf" srcId="{2B7200D3-2FF1-4DFC-9769-EED1CD626F6F}" destId="{F2B41A68-D3FD-4AC5-8423-80E2B2A42035}" srcOrd="5" destOrd="0" presId="urn:microsoft.com/office/officeart/2005/8/layout/vList2"/>
    <dgm:cxn modelId="{2636F1BC-EBF1-4035-ACE9-A222A6CA5158}" type="presParOf" srcId="{2B7200D3-2FF1-4DFC-9769-EED1CD626F6F}" destId="{6113488E-320A-4101-B948-2D0E5762E589}" srcOrd="6" destOrd="0" presId="urn:microsoft.com/office/officeart/2005/8/layout/vList2"/>
    <dgm:cxn modelId="{262C2089-ADFD-4035-A810-7EB219382F5E}" type="presParOf" srcId="{2B7200D3-2FF1-4DFC-9769-EED1CD626F6F}" destId="{70EC596A-1680-41FB-8C7F-340DF2E0B099}" srcOrd="7" destOrd="0" presId="urn:microsoft.com/office/officeart/2005/8/layout/vList2"/>
    <dgm:cxn modelId="{9AC77DFC-E830-43E5-8AA5-FC9ECD074252}" type="presParOf" srcId="{2B7200D3-2FF1-4DFC-9769-EED1CD626F6F}" destId="{3C649671-B8CF-4B61-9DC5-B48BA19C810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955D69-EDB9-4625-AFD7-D66F679D25D2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61E577-AE6D-4CF1-BA35-E4BDEF53D89F}">
      <dgm:prSet/>
      <dgm:spPr/>
      <dgm:t>
        <a:bodyPr/>
        <a:lstStyle/>
        <a:p>
          <a:pPr rtl="0"/>
          <a:r>
            <a:rPr lang="en-US" b="1" dirty="0" smtClean="0"/>
            <a:t>Inception</a:t>
          </a:r>
          <a:endParaRPr lang="en-US" dirty="0"/>
        </a:p>
      </dgm:t>
    </dgm:pt>
    <dgm:pt modelId="{B2853ABD-2652-4BD9-AC71-AD43FD6C3E56}" type="parTrans" cxnId="{6D061144-0261-4273-A0AE-23D71E4E5B62}">
      <dgm:prSet/>
      <dgm:spPr/>
      <dgm:t>
        <a:bodyPr/>
        <a:lstStyle/>
        <a:p>
          <a:endParaRPr lang="en-US"/>
        </a:p>
      </dgm:t>
    </dgm:pt>
    <dgm:pt modelId="{83EA8622-CB40-4820-B53A-3D074BF3205A}" type="sibTrans" cxnId="{6D061144-0261-4273-A0AE-23D71E4E5B62}">
      <dgm:prSet/>
      <dgm:spPr/>
      <dgm:t>
        <a:bodyPr/>
        <a:lstStyle/>
        <a:p>
          <a:endParaRPr lang="en-US"/>
        </a:p>
      </dgm:t>
    </dgm:pt>
    <dgm:pt modelId="{B893974F-BFCF-414F-BE37-4A4F61FF200B}">
      <dgm:prSet/>
      <dgm:spPr/>
      <dgm:t>
        <a:bodyPr/>
        <a:lstStyle/>
        <a:p>
          <a:pPr rtl="0"/>
          <a:r>
            <a:rPr lang="en-US" dirty="0" smtClean="0"/>
            <a:t>The Big Short</a:t>
          </a:r>
          <a:endParaRPr lang="en-US" dirty="0"/>
        </a:p>
      </dgm:t>
    </dgm:pt>
    <dgm:pt modelId="{71A0D9F5-69EA-43B8-A26A-B3D393D9DD6A}" type="parTrans" cxnId="{06A4FA96-88A4-4119-8478-8EFA3E57890C}">
      <dgm:prSet/>
      <dgm:spPr/>
      <dgm:t>
        <a:bodyPr/>
        <a:lstStyle/>
        <a:p>
          <a:endParaRPr lang="en-US"/>
        </a:p>
      </dgm:t>
    </dgm:pt>
    <dgm:pt modelId="{059E0999-30F2-40CD-876A-159A2427E8A9}" type="sibTrans" cxnId="{06A4FA96-88A4-4119-8478-8EFA3E57890C}">
      <dgm:prSet/>
      <dgm:spPr/>
      <dgm:t>
        <a:bodyPr/>
        <a:lstStyle/>
        <a:p>
          <a:endParaRPr lang="en-US"/>
        </a:p>
      </dgm:t>
    </dgm:pt>
    <dgm:pt modelId="{CD3035A2-7C7B-4087-98FA-7F8A2B96E5F0}">
      <dgm:prSet/>
      <dgm:spPr/>
      <dgm:t>
        <a:bodyPr/>
        <a:lstStyle/>
        <a:p>
          <a:pPr rtl="0"/>
          <a:r>
            <a:rPr lang="en-US" dirty="0" smtClean="0"/>
            <a:t>The Hobbit</a:t>
          </a:r>
          <a:endParaRPr lang="en-US" dirty="0"/>
        </a:p>
      </dgm:t>
    </dgm:pt>
    <dgm:pt modelId="{BFD418DF-CF0D-4690-83CE-35A8D3E78FC5}" type="parTrans" cxnId="{2732D410-7957-4F5B-AACD-CB0315506665}">
      <dgm:prSet/>
      <dgm:spPr/>
      <dgm:t>
        <a:bodyPr/>
        <a:lstStyle/>
        <a:p>
          <a:endParaRPr lang="en-US"/>
        </a:p>
      </dgm:t>
    </dgm:pt>
    <dgm:pt modelId="{FDBC2FDF-91C6-4AA3-91D7-181781377B6E}" type="sibTrans" cxnId="{2732D410-7957-4F5B-AACD-CB0315506665}">
      <dgm:prSet/>
      <dgm:spPr/>
      <dgm:t>
        <a:bodyPr/>
        <a:lstStyle/>
        <a:p>
          <a:endParaRPr lang="en-US"/>
        </a:p>
      </dgm:t>
    </dgm:pt>
    <dgm:pt modelId="{47A1B9DA-E6B9-4FE6-841D-2515A2E97BF5}">
      <dgm:prSet/>
      <dgm:spPr/>
      <dgm:t>
        <a:bodyPr/>
        <a:lstStyle/>
        <a:p>
          <a:pPr rtl="0"/>
          <a:r>
            <a:rPr lang="en-US" dirty="0" smtClean="0"/>
            <a:t>Office Space</a:t>
          </a:r>
          <a:endParaRPr lang="en-US" dirty="0"/>
        </a:p>
      </dgm:t>
    </dgm:pt>
    <dgm:pt modelId="{5022BA6A-B816-46DC-A544-A5C567A59F08}" type="parTrans" cxnId="{7FB6713F-023B-4298-A72D-80021FD94FB1}">
      <dgm:prSet/>
      <dgm:spPr/>
      <dgm:t>
        <a:bodyPr/>
        <a:lstStyle/>
        <a:p>
          <a:endParaRPr lang="en-US"/>
        </a:p>
      </dgm:t>
    </dgm:pt>
    <dgm:pt modelId="{AB2CE690-FBE0-414A-A59A-2F4CB458214F}" type="sibTrans" cxnId="{7FB6713F-023B-4298-A72D-80021FD94FB1}">
      <dgm:prSet/>
      <dgm:spPr/>
      <dgm:t>
        <a:bodyPr/>
        <a:lstStyle/>
        <a:p>
          <a:endParaRPr lang="en-US"/>
        </a:p>
      </dgm:t>
    </dgm:pt>
    <dgm:pt modelId="{95BFF61A-C124-4AC7-941B-D50A5F564E8C}">
      <dgm:prSet/>
      <dgm:spPr/>
      <dgm:t>
        <a:bodyPr/>
        <a:lstStyle/>
        <a:p>
          <a:pPr rtl="0"/>
          <a:r>
            <a:rPr lang="en-US" dirty="0" smtClean="0"/>
            <a:t>The Avengers</a:t>
          </a:r>
          <a:endParaRPr lang="en-US" dirty="0"/>
        </a:p>
      </dgm:t>
    </dgm:pt>
    <dgm:pt modelId="{C3F05F64-DB63-4D5A-B4E9-CFA29F4E9974}" type="parTrans" cxnId="{3ACE8F11-EF11-4051-BD68-1AE5FE164C10}">
      <dgm:prSet/>
      <dgm:spPr/>
      <dgm:t>
        <a:bodyPr/>
        <a:lstStyle/>
        <a:p>
          <a:endParaRPr lang="en-US"/>
        </a:p>
      </dgm:t>
    </dgm:pt>
    <dgm:pt modelId="{78434971-BE90-4788-97E2-9D008C84534B}" type="sibTrans" cxnId="{3ACE8F11-EF11-4051-BD68-1AE5FE164C10}">
      <dgm:prSet/>
      <dgm:spPr/>
      <dgm:t>
        <a:bodyPr/>
        <a:lstStyle/>
        <a:p>
          <a:endParaRPr lang="en-US"/>
        </a:p>
      </dgm:t>
    </dgm:pt>
    <dgm:pt modelId="{2B7200D3-2FF1-4DFC-9769-EED1CD626F6F}" type="pres">
      <dgm:prSet presAssocID="{E5955D69-EDB9-4625-AFD7-D66F679D25D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1FF523-545D-4AFE-B286-9C93272D61A3}" type="pres">
      <dgm:prSet presAssocID="{B893974F-BFCF-414F-BE37-4A4F61FF200B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78C721-5CC9-462A-B5EB-063EA48509B7}" type="pres">
      <dgm:prSet presAssocID="{059E0999-30F2-40CD-876A-159A2427E8A9}" presName="spacer" presStyleCnt="0"/>
      <dgm:spPr/>
    </dgm:pt>
    <dgm:pt modelId="{DFC40B00-86B3-4A7A-8737-34E4DFD5B455}" type="pres">
      <dgm:prSet presAssocID="{CD3035A2-7C7B-4087-98FA-7F8A2B96E5F0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7CD975-5B9B-452F-BAA5-F1EA01B7D4A4}" type="pres">
      <dgm:prSet presAssocID="{FDBC2FDF-91C6-4AA3-91D7-181781377B6E}" presName="spacer" presStyleCnt="0"/>
      <dgm:spPr/>
    </dgm:pt>
    <dgm:pt modelId="{D0D750BF-9601-42CD-9A83-7E6AC4201373}" type="pres">
      <dgm:prSet presAssocID="{F661E577-AE6D-4CF1-BA35-E4BDEF53D89F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B41A68-D3FD-4AC5-8423-80E2B2A42035}" type="pres">
      <dgm:prSet presAssocID="{83EA8622-CB40-4820-B53A-3D074BF3205A}" presName="spacer" presStyleCnt="0"/>
      <dgm:spPr/>
    </dgm:pt>
    <dgm:pt modelId="{6113488E-320A-4101-B948-2D0E5762E589}" type="pres">
      <dgm:prSet presAssocID="{95BFF61A-C124-4AC7-941B-D50A5F564E8C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EC596A-1680-41FB-8C7F-340DF2E0B099}" type="pres">
      <dgm:prSet presAssocID="{78434971-BE90-4788-97E2-9D008C84534B}" presName="spacer" presStyleCnt="0"/>
      <dgm:spPr/>
    </dgm:pt>
    <dgm:pt modelId="{3C649671-B8CF-4B61-9DC5-B48BA19C8103}" type="pres">
      <dgm:prSet presAssocID="{47A1B9DA-E6B9-4FE6-841D-2515A2E97BF5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A4FA96-88A4-4119-8478-8EFA3E57890C}" srcId="{E5955D69-EDB9-4625-AFD7-D66F679D25D2}" destId="{B893974F-BFCF-414F-BE37-4A4F61FF200B}" srcOrd="0" destOrd="0" parTransId="{71A0D9F5-69EA-43B8-A26A-B3D393D9DD6A}" sibTransId="{059E0999-30F2-40CD-876A-159A2427E8A9}"/>
    <dgm:cxn modelId="{6D061144-0261-4273-A0AE-23D71E4E5B62}" srcId="{E5955D69-EDB9-4625-AFD7-D66F679D25D2}" destId="{F661E577-AE6D-4CF1-BA35-E4BDEF53D89F}" srcOrd="2" destOrd="0" parTransId="{B2853ABD-2652-4BD9-AC71-AD43FD6C3E56}" sibTransId="{83EA8622-CB40-4820-B53A-3D074BF3205A}"/>
    <dgm:cxn modelId="{3ACE8F11-EF11-4051-BD68-1AE5FE164C10}" srcId="{E5955D69-EDB9-4625-AFD7-D66F679D25D2}" destId="{95BFF61A-C124-4AC7-941B-D50A5F564E8C}" srcOrd="3" destOrd="0" parTransId="{C3F05F64-DB63-4D5A-B4E9-CFA29F4E9974}" sibTransId="{78434971-BE90-4788-97E2-9D008C84534B}"/>
    <dgm:cxn modelId="{BDF1B3E7-7BB5-47B0-AF37-993F342E291B}" type="presOf" srcId="{47A1B9DA-E6B9-4FE6-841D-2515A2E97BF5}" destId="{3C649671-B8CF-4B61-9DC5-B48BA19C8103}" srcOrd="0" destOrd="0" presId="urn:microsoft.com/office/officeart/2005/8/layout/vList2"/>
    <dgm:cxn modelId="{C9BFCD16-5C18-4EFB-8A85-1BDA96EF74D3}" type="presOf" srcId="{E5955D69-EDB9-4625-AFD7-D66F679D25D2}" destId="{2B7200D3-2FF1-4DFC-9769-EED1CD626F6F}" srcOrd="0" destOrd="0" presId="urn:microsoft.com/office/officeart/2005/8/layout/vList2"/>
    <dgm:cxn modelId="{9C66D450-5209-45C4-8F83-9A6C8FDDCBB6}" type="presOf" srcId="{CD3035A2-7C7B-4087-98FA-7F8A2B96E5F0}" destId="{DFC40B00-86B3-4A7A-8737-34E4DFD5B455}" srcOrd="0" destOrd="0" presId="urn:microsoft.com/office/officeart/2005/8/layout/vList2"/>
    <dgm:cxn modelId="{7FB6713F-023B-4298-A72D-80021FD94FB1}" srcId="{E5955D69-EDB9-4625-AFD7-D66F679D25D2}" destId="{47A1B9DA-E6B9-4FE6-841D-2515A2E97BF5}" srcOrd="4" destOrd="0" parTransId="{5022BA6A-B816-46DC-A544-A5C567A59F08}" sibTransId="{AB2CE690-FBE0-414A-A59A-2F4CB458214F}"/>
    <dgm:cxn modelId="{0F04CD40-E8E9-4203-991A-28AE3A5CC882}" type="presOf" srcId="{F661E577-AE6D-4CF1-BA35-E4BDEF53D89F}" destId="{D0D750BF-9601-42CD-9A83-7E6AC4201373}" srcOrd="0" destOrd="0" presId="urn:microsoft.com/office/officeart/2005/8/layout/vList2"/>
    <dgm:cxn modelId="{0C74985E-1609-4D1A-91E4-35F2404EFB9D}" type="presOf" srcId="{95BFF61A-C124-4AC7-941B-D50A5F564E8C}" destId="{6113488E-320A-4101-B948-2D0E5762E589}" srcOrd="0" destOrd="0" presId="urn:microsoft.com/office/officeart/2005/8/layout/vList2"/>
    <dgm:cxn modelId="{2732D410-7957-4F5B-AACD-CB0315506665}" srcId="{E5955D69-EDB9-4625-AFD7-D66F679D25D2}" destId="{CD3035A2-7C7B-4087-98FA-7F8A2B96E5F0}" srcOrd="1" destOrd="0" parTransId="{BFD418DF-CF0D-4690-83CE-35A8D3E78FC5}" sibTransId="{FDBC2FDF-91C6-4AA3-91D7-181781377B6E}"/>
    <dgm:cxn modelId="{55DBF348-5A0E-4690-B7F3-873477DEF1C5}" type="presOf" srcId="{B893974F-BFCF-414F-BE37-4A4F61FF200B}" destId="{531FF523-545D-4AFE-B286-9C93272D61A3}" srcOrd="0" destOrd="0" presId="urn:microsoft.com/office/officeart/2005/8/layout/vList2"/>
    <dgm:cxn modelId="{3683B648-1A78-4C9E-8305-7B7EC98E1580}" type="presParOf" srcId="{2B7200D3-2FF1-4DFC-9769-EED1CD626F6F}" destId="{531FF523-545D-4AFE-B286-9C93272D61A3}" srcOrd="0" destOrd="0" presId="urn:microsoft.com/office/officeart/2005/8/layout/vList2"/>
    <dgm:cxn modelId="{4BBD05E5-8FB8-4AAA-A26B-0A59A2560E88}" type="presParOf" srcId="{2B7200D3-2FF1-4DFC-9769-EED1CD626F6F}" destId="{B278C721-5CC9-462A-B5EB-063EA48509B7}" srcOrd="1" destOrd="0" presId="urn:microsoft.com/office/officeart/2005/8/layout/vList2"/>
    <dgm:cxn modelId="{44629225-A34B-483E-B31A-3C72BA18CD82}" type="presParOf" srcId="{2B7200D3-2FF1-4DFC-9769-EED1CD626F6F}" destId="{DFC40B00-86B3-4A7A-8737-34E4DFD5B455}" srcOrd="2" destOrd="0" presId="urn:microsoft.com/office/officeart/2005/8/layout/vList2"/>
    <dgm:cxn modelId="{5F9E1AE9-4BB7-467D-A649-C9669E11F1D8}" type="presParOf" srcId="{2B7200D3-2FF1-4DFC-9769-EED1CD626F6F}" destId="{2E7CD975-5B9B-452F-BAA5-F1EA01B7D4A4}" srcOrd="3" destOrd="0" presId="urn:microsoft.com/office/officeart/2005/8/layout/vList2"/>
    <dgm:cxn modelId="{57DBD31D-7AEB-4F7E-A188-8E205B1656DD}" type="presParOf" srcId="{2B7200D3-2FF1-4DFC-9769-EED1CD626F6F}" destId="{D0D750BF-9601-42CD-9A83-7E6AC4201373}" srcOrd="4" destOrd="0" presId="urn:microsoft.com/office/officeart/2005/8/layout/vList2"/>
    <dgm:cxn modelId="{ABE69FDA-6608-4CFF-887A-B36219FC84A6}" type="presParOf" srcId="{2B7200D3-2FF1-4DFC-9769-EED1CD626F6F}" destId="{F2B41A68-D3FD-4AC5-8423-80E2B2A42035}" srcOrd="5" destOrd="0" presId="urn:microsoft.com/office/officeart/2005/8/layout/vList2"/>
    <dgm:cxn modelId="{2E7D4529-535C-4492-940E-F3CC3D92C772}" type="presParOf" srcId="{2B7200D3-2FF1-4DFC-9769-EED1CD626F6F}" destId="{6113488E-320A-4101-B948-2D0E5762E589}" srcOrd="6" destOrd="0" presId="urn:microsoft.com/office/officeart/2005/8/layout/vList2"/>
    <dgm:cxn modelId="{E7CC4641-8813-46F9-8236-90EB02EDCE78}" type="presParOf" srcId="{2B7200D3-2FF1-4DFC-9769-EED1CD626F6F}" destId="{70EC596A-1680-41FB-8C7F-340DF2E0B099}" srcOrd="7" destOrd="0" presId="urn:microsoft.com/office/officeart/2005/8/layout/vList2"/>
    <dgm:cxn modelId="{3725317F-9CD8-45DA-B0D7-D2B7A632BAD3}" type="presParOf" srcId="{2B7200D3-2FF1-4DFC-9769-EED1CD626F6F}" destId="{3C649671-B8CF-4B61-9DC5-B48BA19C810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0.png>
</file>

<file path=ppt/media/image101.png>
</file>

<file path=ppt/media/image102.gif>
</file>

<file path=ppt/media/image103.png>
</file>

<file path=ppt/media/image104.png>
</file>

<file path=ppt/media/image105.png>
</file>

<file path=ppt/media/image106.png>
</file>

<file path=ppt/media/image107.png>
</file>

<file path=ppt/media/image112.png>
</file>

<file path=ppt/media/image113.png>
</file>

<file path=ppt/media/image114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4.png>
</file>

<file path=ppt/media/image25.png>
</file>

<file path=ppt/media/image3.png>
</file>

<file path=ppt/media/image30.gif>
</file>

<file path=ppt/media/image31.gif>
</file>

<file path=ppt/media/image37.jpg>
</file>

<file path=ppt/media/image38.jpeg>
</file>

<file path=ppt/media/image39.jpeg>
</file>

<file path=ppt/media/image4.png>
</file>

<file path=ppt/media/image40.jpeg>
</file>

<file path=ppt/media/image42.png>
</file>

<file path=ppt/media/image43.gif>
</file>

<file path=ppt/media/image44.png>
</file>

<file path=ppt/media/image48.png>
</file>

<file path=ppt/media/image5.jpg>
</file>

<file path=ppt/media/image58.png>
</file>

<file path=ppt/media/image59.png>
</file>

<file path=ppt/media/image6.png>
</file>

<file path=ppt/media/image60.png>
</file>

<file path=ppt/media/image61.png>
</file>

<file path=ppt/media/image64.png>
</file>

<file path=ppt/media/image65.png>
</file>

<file path=ppt/media/image66.png>
</file>

<file path=ppt/media/image67.png>
</file>

<file path=ppt/media/image69.png>
</file>

<file path=ppt/media/image7.png>
</file>

<file path=ppt/media/image70.png>
</file>

<file path=ppt/media/image71.png>
</file>

<file path=ppt/media/image72.png>
</file>

<file path=ppt/media/image77.png>
</file>

<file path=ppt/media/image78.png>
</file>

<file path=ppt/media/image85.jpeg>
</file>

<file path=ppt/media/image86.png>
</file>

<file path=ppt/media/image87.png>
</file>

<file path=ppt/media/image90.jpeg>
</file>

<file path=ppt/media/image91.jpeg>
</file>

<file path=ppt/media/image92.png>
</file>

<file path=ppt/media/image93.gif>
</file>

<file path=ppt/media/image94.png>
</file>

<file path=ppt/media/image95.png>
</file>

<file path=ppt/media/image96.jpeg>
</file>

<file path=ppt/media/image97.jpe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5650B-EAEF-43B2-85FA-EC5D7AE5AC17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BD04D6-9989-466B-8B6F-86C36D838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12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D04D6-9989-466B-8B6F-86C36D838E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9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D04D6-9989-466B-8B6F-86C36D838E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76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D04D6-9989-466B-8B6F-86C36D838EE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25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D04D6-9989-466B-8B6F-86C36D838EE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95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7315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315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73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97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4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4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62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9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1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18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409" y="2523056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284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5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6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1002890" cy="100289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3EB31-815A-42D2-843C-51CBD60A7EA6}" type="datetimeFigureOut">
              <a:rPr lang="en-US" smtClean="0"/>
              <a:t>8/21/2016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A77EB-A2EC-4F92-8D37-4A5BC61A5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90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Heavy" panose="020B09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AZwucZ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gif"/><Relationship Id="rId4" Type="http://schemas.openxmlformats.org/officeDocument/2006/relationships/image" Target="../media/image21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gi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1.gif"/><Relationship Id="rId7" Type="http://schemas.openxmlformats.org/officeDocument/2006/relationships/image" Target="../media/image28.em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31.gif"/><Relationship Id="rId7" Type="http://schemas.openxmlformats.org/officeDocument/2006/relationships/image" Target="../media/image35.em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7" Type="http://schemas.openxmlformats.org/officeDocument/2006/relationships/image" Target="../media/image40.jpe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1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gif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34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image" Target="../media/image48.png"/><Relationship Id="rId7" Type="http://schemas.openxmlformats.org/officeDocument/2006/relationships/image" Target="../media/image36.emf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6.emf"/><Relationship Id="rId4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image" Target="../media/image26.emf"/><Relationship Id="rId7" Type="http://schemas.openxmlformats.org/officeDocument/2006/relationships/image" Target="../media/image54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3.emf"/><Relationship Id="rId5" Type="http://schemas.openxmlformats.org/officeDocument/2006/relationships/image" Target="../media/image52.emf"/><Relationship Id="rId10" Type="http://schemas.openxmlformats.org/officeDocument/2006/relationships/image" Target="../media/image57.emf"/><Relationship Id="rId4" Type="http://schemas.openxmlformats.org/officeDocument/2006/relationships/image" Target="../media/image51.emf"/><Relationship Id="rId9" Type="http://schemas.openxmlformats.org/officeDocument/2006/relationships/image" Target="../media/image5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2.emf"/><Relationship Id="rId4" Type="http://schemas.openxmlformats.org/officeDocument/2006/relationships/image" Target="../media/image5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goo.gl/i4tTiM" TargetMode="External"/><Relationship Id="rId4" Type="http://schemas.openxmlformats.org/officeDocument/2006/relationships/image" Target="../media/image6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34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6.emf"/><Relationship Id="rId4" Type="http://schemas.openxmlformats.org/officeDocument/2006/relationships/image" Target="../media/image7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31.gif"/><Relationship Id="rId7" Type="http://schemas.openxmlformats.org/officeDocument/2006/relationships/image" Target="../media/image35.em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34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41.emf"/><Relationship Id="rId7" Type="http://schemas.openxmlformats.org/officeDocument/2006/relationships/image" Target="../media/image34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jpeg"/><Relationship Id="rId13" Type="http://schemas.openxmlformats.org/officeDocument/2006/relationships/image" Target="../media/image90.jpeg"/><Relationship Id="rId18" Type="http://schemas.openxmlformats.org/officeDocument/2006/relationships/image" Target="../media/image95.png"/><Relationship Id="rId3" Type="http://schemas.openxmlformats.org/officeDocument/2006/relationships/image" Target="../media/image80.emf"/><Relationship Id="rId21" Type="http://schemas.openxmlformats.org/officeDocument/2006/relationships/image" Target="../media/image98.jpeg"/><Relationship Id="rId7" Type="http://schemas.openxmlformats.org/officeDocument/2006/relationships/image" Target="../media/image84.emf"/><Relationship Id="rId12" Type="http://schemas.openxmlformats.org/officeDocument/2006/relationships/image" Target="../media/image89.emf"/><Relationship Id="rId17" Type="http://schemas.openxmlformats.org/officeDocument/2006/relationships/image" Target="../media/image94.png"/><Relationship Id="rId25" Type="http://schemas.openxmlformats.org/officeDocument/2006/relationships/image" Target="../media/image19.png"/><Relationship Id="rId2" Type="http://schemas.openxmlformats.org/officeDocument/2006/relationships/image" Target="../media/image79.emf"/><Relationship Id="rId16" Type="http://schemas.openxmlformats.org/officeDocument/2006/relationships/image" Target="../media/image93.gif"/><Relationship Id="rId20" Type="http://schemas.openxmlformats.org/officeDocument/2006/relationships/image" Target="../media/image9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3.emf"/><Relationship Id="rId11" Type="http://schemas.openxmlformats.org/officeDocument/2006/relationships/image" Target="../media/image88.emf"/><Relationship Id="rId24" Type="http://schemas.openxmlformats.org/officeDocument/2006/relationships/image" Target="../media/image18.png"/><Relationship Id="rId5" Type="http://schemas.openxmlformats.org/officeDocument/2006/relationships/image" Target="../media/image82.emf"/><Relationship Id="rId15" Type="http://schemas.openxmlformats.org/officeDocument/2006/relationships/image" Target="../media/image92.png"/><Relationship Id="rId23" Type="http://schemas.openxmlformats.org/officeDocument/2006/relationships/image" Target="../media/image17.png"/><Relationship Id="rId10" Type="http://schemas.openxmlformats.org/officeDocument/2006/relationships/image" Target="../media/image87.png"/><Relationship Id="rId19" Type="http://schemas.openxmlformats.org/officeDocument/2006/relationships/image" Target="../media/image96.jpeg"/><Relationship Id="rId4" Type="http://schemas.openxmlformats.org/officeDocument/2006/relationships/image" Target="../media/image81.emf"/><Relationship Id="rId9" Type="http://schemas.openxmlformats.org/officeDocument/2006/relationships/image" Target="../media/image86.png"/><Relationship Id="rId14" Type="http://schemas.openxmlformats.org/officeDocument/2006/relationships/image" Target="../media/image91.jpeg"/><Relationship Id="rId22" Type="http://schemas.openxmlformats.org/officeDocument/2006/relationships/image" Target="../media/image99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101.png"/><Relationship Id="rId7" Type="http://schemas.openxmlformats.org/officeDocument/2006/relationships/image" Target="../media/image32.emf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gif"/><Relationship Id="rId9" Type="http://schemas.openxmlformats.org/officeDocument/2006/relationships/image" Target="../media/image3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8.emf"/><Relationship Id="rId5" Type="http://schemas.openxmlformats.org/officeDocument/2006/relationships/image" Target="../media/image107.png"/><Relationship Id="rId4" Type="http://schemas.openxmlformats.org/officeDocument/2006/relationships/image" Target="../media/image10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6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6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png"/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2.png"/><Relationship Id="rId4" Type="http://schemas.openxmlformats.org/officeDocument/2006/relationships/image" Target="../media/image11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8.emf"/><Relationship Id="rId4" Type="http://schemas.openxmlformats.org/officeDocument/2006/relationships/image" Target="../media/image117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8.emf"/><Relationship Id="rId4" Type="http://schemas.openxmlformats.org/officeDocument/2006/relationships/image" Target="../media/image117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oo.gl/AZwucZ" TargetMode="Externa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goo.gl/i4tTiM" TargetMode="Externa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1tXGNB" TargetMode="External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4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13" Type="http://schemas.openxmlformats.org/officeDocument/2006/relationships/image" Target="../media/image17.png"/><Relationship Id="rId3" Type="http://schemas.openxmlformats.org/officeDocument/2006/relationships/image" Target="../media/image8.emf"/><Relationship Id="rId7" Type="http://schemas.openxmlformats.org/officeDocument/2006/relationships/image" Target="../media/image12.png"/><Relationship Id="rId12" Type="http://schemas.microsoft.com/office/2007/relationships/hdphoto" Target="../media/hdphoto1.wdp"/><Relationship Id="rId2" Type="http://schemas.openxmlformats.org/officeDocument/2006/relationships/hyperlink" Target="http://goo.gl/AZwucZ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png"/><Relationship Id="rId5" Type="http://schemas.openxmlformats.org/officeDocument/2006/relationships/image" Target="../media/image10.emf"/><Relationship Id="rId15" Type="http://schemas.openxmlformats.org/officeDocument/2006/relationships/image" Target="../media/image19.png"/><Relationship Id="rId10" Type="http://schemas.openxmlformats.org/officeDocument/2006/relationships/image" Target="../media/image15.png"/><Relationship Id="rId4" Type="http://schemas.openxmlformats.org/officeDocument/2006/relationships/image" Target="../media/image9.emf"/><Relationship Id="rId9" Type="http://schemas.openxmlformats.org/officeDocument/2006/relationships/image" Target="../media/image14.png"/><Relationship Id="rId14" Type="http://schemas.openxmlformats.org/officeDocument/2006/relationships/image" Target="../media/image18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goo.gl/AZwucZ" TargetMode="External"/><Relationship Id="rId2" Type="http://schemas.openxmlformats.org/officeDocument/2006/relationships/hyperlink" Target="http://goo.gl/1tXGNB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oo.gl/i4tTi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hyperlink" Target="http://goo.gl/AZwucZ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3266" y="456680"/>
            <a:ext cx="7315200" cy="2387600"/>
          </a:xfrm>
        </p:spPr>
        <p:txBody>
          <a:bodyPr/>
          <a:lstStyle/>
          <a:p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3266" y="2936355"/>
            <a:ext cx="7315200" cy="1655762"/>
          </a:xfrm>
        </p:spPr>
        <p:txBody>
          <a:bodyPr/>
          <a:lstStyle/>
          <a:p>
            <a:r>
              <a:rPr lang="en-US" dirty="0" smtClean="0"/>
              <a:t>Lessons from the Trenches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6260" y="456680"/>
            <a:ext cx="1768996" cy="78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18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71795" y="2521117"/>
            <a:ext cx="32124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Adapted from Martin Fowler’s article: “Characteristics </a:t>
            </a:r>
            <a:r>
              <a:rPr lang="en-US" sz="2400" i="1" dirty="0">
                <a:solidFill>
                  <a:schemeClr val="bg1"/>
                </a:solidFill>
              </a:rPr>
              <a:t>of a </a:t>
            </a:r>
            <a:r>
              <a:rPr lang="en-US" sz="2400" i="1" dirty="0" err="1">
                <a:solidFill>
                  <a:schemeClr val="bg1"/>
                </a:solidFill>
              </a:rPr>
              <a:t>Microservice</a:t>
            </a:r>
            <a:r>
              <a:rPr lang="en-US" sz="2400" i="1" dirty="0">
                <a:solidFill>
                  <a:schemeClr val="bg1"/>
                </a:solidFill>
              </a:rPr>
              <a:t>”- </a:t>
            </a:r>
            <a:r>
              <a:rPr lang="en-US" sz="2400" i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http://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goo.gl/AZwucZ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347761" y="1690688"/>
            <a:ext cx="689465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In short, the </a:t>
            </a:r>
            <a:r>
              <a:rPr lang="en-US" sz="4800" dirty="0" err="1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microservice</a:t>
            </a:r>
            <a:r>
              <a:rPr lang="en-US" sz="4800" dirty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 architectural </a:t>
            </a:r>
            <a:r>
              <a:rPr lang="en-US" sz="4800" dirty="0" smtClean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style </a:t>
            </a:r>
            <a:r>
              <a:rPr lang="en-US" sz="4800" dirty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is an approach to developing a single application as a suite of small services, each running in its own process and communicating with lightweight mechanisms, often an HTTP resource API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9825" y="576470"/>
            <a:ext cx="31325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B07BD7"/>
                </a:solidFill>
                <a:latin typeface="Marker Felt" panose="00000400000000000000" pitchFamily="2" charset="0"/>
              </a:rPr>
              <a:t>Architectural Style</a:t>
            </a:r>
            <a:endParaRPr lang="en-US" sz="3200" dirty="0">
              <a:solidFill>
                <a:srgbClr val="B07BD7"/>
              </a:solidFill>
              <a:latin typeface="Marker Felt" panose="00000400000000000000" pitchFamily="2" charset="0"/>
            </a:endParaRPr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 flipH="1">
            <a:off x="9670774" y="1161245"/>
            <a:ext cx="5346" cy="667555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259056" y="1655811"/>
            <a:ext cx="4861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microservice</a:t>
            </a:r>
            <a:r>
              <a:rPr lang="en-US" sz="4800" b="1" dirty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 </a:t>
            </a:r>
            <a:r>
              <a:rPr lang="en-US" sz="4800" b="1" dirty="0" smtClean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architectural </a:t>
            </a:r>
            <a:r>
              <a:rPr lang="en-US" sz="4800" b="1" dirty="0">
                <a:solidFill>
                  <a:schemeClr val="bg1"/>
                </a:solidFill>
                <a:latin typeface="Jenna Sue" pitchFamily="2" charset="0"/>
                <a:ea typeface="Princess Sofia" panose="02000000000000000000" pitchFamily="2" charset="0"/>
              </a:rPr>
              <a:t>style </a:t>
            </a:r>
            <a:endParaRPr lang="en-US" sz="4800" dirty="0"/>
          </a:p>
        </p:txBody>
      </p:sp>
      <p:sp>
        <p:nvSpPr>
          <p:cNvPr id="10" name="Rectangle 9"/>
          <p:cNvSpPr/>
          <p:nvPr/>
        </p:nvSpPr>
        <p:spPr>
          <a:xfrm>
            <a:off x="6259056" y="1655811"/>
            <a:ext cx="4861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solidFill>
                  <a:srgbClr val="B07BD7"/>
                </a:solidFill>
                <a:latin typeface="Jenna Sue" pitchFamily="2" charset="0"/>
                <a:ea typeface="Princess Sofia" panose="02000000000000000000" pitchFamily="2" charset="0"/>
              </a:rPr>
              <a:t>microservice</a:t>
            </a:r>
            <a:r>
              <a:rPr lang="en-US" sz="4800" b="1" dirty="0">
                <a:solidFill>
                  <a:srgbClr val="B07BD7"/>
                </a:solidFill>
                <a:latin typeface="Jenna Sue" pitchFamily="2" charset="0"/>
                <a:ea typeface="Princess Sofia" panose="02000000000000000000" pitchFamily="2" charset="0"/>
              </a:rPr>
              <a:t> </a:t>
            </a:r>
            <a:r>
              <a:rPr lang="en-US" sz="4800" b="1" u="sng" dirty="0">
                <a:solidFill>
                  <a:srgbClr val="B07BD7"/>
                </a:solidFill>
                <a:latin typeface="Jenna Sue" pitchFamily="2" charset="0"/>
                <a:ea typeface="Princess Sofia" panose="02000000000000000000" pitchFamily="2" charset="0"/>
              </a:rPr>
              <a:t>architectural style </a:t>
            </a:r>
            <a:endParaRPr lang="en-US" sz="4800" dirty="0">
              <a:solidFill>
                <a:srgbClr val="B07B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34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9" grpId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2544" y="2308707"/>
            <a:ext cx="1719440" cy="4626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3307" y="2526354"/>
            <a:ext cx="2096232" cy="4191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0869" y="2711025"/>
            <a:ext cx="2198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Analogies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66503" y="410988"/>
            <a:ext cx="2973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Memory Aids</a:t>
            </a:r>
            <a:endParaRPr lang="en-US" sz="4000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944210" y="1098266"/>
            <a:ext cx="1790700" cy="1517903"/>
            <a:chOff x="8661400" y="2303325"/>
            <a:chExt cx="1790700" cy="1517903"/>
          </a:xfrm>
        </p:grpSpPr>
        <p:sp>
          <p:nvSpPr>
            <p:cNvPr id="9" name="Rectangle 8"/>
            <p:cNvSpPr/>
            <p:nvPr/>
          </p:nvSpPr>
          <p:spPr>
            <a:xfrm>
              <a:off x="8773428" y="2855097"/>
              <a:ext cx="1544854" cy="96613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8661400" y="2303325"/>
              <a:ext cx="1790700" cy="551772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370286" y="2965081"/>
              <a:ext cx="380998" cy="74616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9560785" y="3319524"/>
              <a:ext cx="125129" cy="1251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8874496" y="3089382"/>
              <a:ext cx="380998" cy="421784"/>
              <a:chOff x="8874496" y="3089382"/>
              <a:chExt cx="380998" cy="421784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8874496" y="3089382"/>
                <a:ext cx="380998" cy="42178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Connector 18"/>
              <p:cNvCxnSpPr>
                <a:stCxn id="18" idx="0"/>
                <a:endCxn id="18" idx="2"/>
              </p:cNvCxnSpPr>
              <p:nvPr/>
            </p:nvCxnSpPr>
            <p:spPr>
              <a:xfrm>
                <a:off x="9064995" y="3089382"/>
                <a:ext cx="0" cy="4217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>
                <a:stCxn id="18" idx="1"/>
                <a:endCxn id="18" idx="3"/>
              </p:cNvCxnSpPr>
              <p:nvPr/>
            </p:nvCxnSpPr>
            <p:spPr>
              <a:xfrm>
                <a:off x="8874496" y="3300274"/>
                <a:ext cx="38099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/>
            <p:cNvGrpSpPr/>
            <p:nvPr/>
          </p:nvGrpSpPr>
          <p:grpSpPr>
            <a:xfrm>
              <a:off x="9854866" y="3089382"/>
              <a:ext cx="380998" cy="421784"/>
              <a:chOff x="8874496" y="3089382"/>
              <a:chExt cx="380998" cy="421784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8874496" y="3089382"/>
                <a:ext cx="380998" cy="42178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/>
              <p:cNvCxnSpPr>
                <a:stCxn id="15" idx="0"/>
                <a:endCxn id="15" idx="2"/>
              </p:cNvCxnSpPr>
              <p:nvPr/>
            </p:nvCxnSpPr>
            <p:spPr>
              <a:xfrm>
                <a:off x="9064995" y="3089382"/>
                <a:ext cx="0" cy="4217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>
                <a:stCxn id="15" idx="1"/>
                <a:endCxn id="15" idx="3"/>
              </p:cNvCxnSpPr>
              <p:nvPr/>
            </p:nvCxnSpPr>
            <p:spPr>
              <a:xfrm>
                <a:off x="8874496" y="3300274"/>
                <a:ext cx="38099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3511166"/>
            <a:ext cx="4032647" cy="266446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059539" y="2969377"/>
            <a:ext cx="45332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Real World Problems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28175" y="3677263"/>
            <a:ext cx="1993225" cy="293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8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9188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8388083"/>
              </p:ext>
            </p:extLst>
          </p:nvPr>
        </p:nvGraphicFramePr>
        <p:xfrm>
          <a:off x="838200" y="1825625"/>
          <a:ext cx="494658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599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72024" y="5202119"/>
            <a:ext cx="7419975" cy="16510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1994" y="457200"/>
            <a:ext cx="2124075" cy="5715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117384" y="5306717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Business</a:t>
            </a:r>
          </a:p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Analyst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963099" y="4229618"/>
            <a:ext cx="1191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  Project </a:t>
            </a:r>
            <a:b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Manager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53674" y="3429518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Manager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698676" y="2629418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Director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70975" y="183188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VP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770975" y="1072634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COO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23345" y="27253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CEO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34144" y="5066275"/>
            <a:ext cx="222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Junior Developer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78853" y="4419944"/>
            <a:ext cx="222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Senior Developer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05906" y="3731103"/>
            <a:ext cx="260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Application Architect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11464" y="3084772"/>
            <a:ext cx="260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Solution Architect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34144" y="2423576"/>
            <a:ext cx="260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Enterprise Architect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19983" y="1571324"/>
            <a:ext cx="75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CTO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37143" y="564260"/>
            <a:ext cx="75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CIO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4248" y="641866"/>
            <a:ext cx="2547193" cy="514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1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800000">
                                      <p:cBhvr>
                                        <p:cTn id="7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1.48148E-6 L 0.15495 0.02083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47" y="104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7.40741E-7 L 0.05743 -0.04028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5" y="-2014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07656 -0.03079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155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0.12552 -0.04745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76" y="-2384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7 L 0.16601 -0.04954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94" y="-2477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19479 -0.04976 " pathEditMode="relative" rAng="0" ptsTypes="AA">
                                      <p:cBhvr>
                                        <p:cTn id="8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40" y="-250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1.48148E-6 L 0.22162 -0.02685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81" y="-134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23958 0.00486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79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2841" y="781671"/>
            <a:ext cx="1858875" cy="50014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7102" y="1913021"/>
            <a:ext cx="2155285" cy="4357218"/>
          </a:xfrm>
          <a:prstGeom prst="rect">
            <a:avLst/>
          </a:prstGeom>
        </p:spPr>
      </p:pic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5129411" y="391349"/>
            <a:ext cx="6172200" cy="69744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Software is a Bunch of BS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22" name="Content Placeholder 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9351" y="2459167"/>
            <a:ext cx="2215091" cy="222143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790685" y="5075242"/>
            <a:ext cx="22589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Behavior</a:t>
            </a:r>
            <a:endParaRPr lang="en-US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55165" y="1772619"/>
            <a:ext cx="1568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State</a:t>
            </a:r>
            <a:endParaRPr lang="en-US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8338902" y="2006256"/>
            <a:ext cx="1093569" cy="960300"/>
            <a:chOff x="8338902" y="2006256"/>
            <a:chExt cx="1093569" cy="960300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62428" y="2006256"/>
              <a:ext cx="376767" cy="684450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8338902" y="2597224"/>
              <a:ext cx="1093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</a:rPr>
                <a:t>Customer</a:t>
              </a:r>
              <a:endParaRPr lang="en-US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Can 33"/>
          <p:cNvSpPr/>
          <p:nvPr/>
        </p:nvSpPr>
        <p:spPr>
          <a:xfrm>
            <a:off x="6211280" y="2610052"/>
            <a:ext cx="660540" cy="671215"/>
          </a:xfrm>
          <a:prstGeom prst="can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7114086" y="3024652"/>
            <a:ext cx="2891069" cy="1702785"/>
            <a:chOff x="6982340" y="4990222"/>
            <a:chExt cx="2891069" cy="1702785"/>
          </a:xfrm>
        </p:grpSpPr>
        <p:sp>
          <p:nvSpPr>
            <p:cNvPr id="57" name="TextBox 56"/>
            <p:cNvSpPr txBox="1"/>
            <p:nvPr/>
          </p:nvSpPr>
          <p:spPr>
            <a:xfrm>
              <a:off x="7500265" y="4990222"/>
              <a:ext cx="745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</a:rPr>
                <a:t>Name</a:t>
              </a:r>
              <a:endParaRPr lang="en-US" i="1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920860" y="5359916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</a:rPr>
                <a:t>Address</a:t>
              </a:r>
              <a:endParaRPr lang="en-US" i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9030212" y="5085673"/>
              <a:ext cx="6351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solidFill>
                    <a:schemeClr val="bg1"/>
                  </a:solidFill>
                </a:rPr>
                <a:t>Billing</a:t>
              </a:r>
              <a:endParaRPr lang="en-US" sz="1400" i="1" dirty="0">
                <a:solidFill>
                  <a:schemeClr val="bg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058762" y="5690345"/>
              <a:ext cx="8146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solidFill>
                    <a:schemeClr val="bg1"/>
                  </a:solidFill>
                </a:rPr>
                <a:t>Shipping</a:t>
              </a:r>
              <a:endParaRPr lang="en-US" sz="1400" i="1" dirty="0">
                <a:solidFill>
                  <a:schemeClr val="bg1"/>
                </a:solidFill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V="1">
              <a:off x="8777021" y="5330295"/>
              <a:ext cx="281741" cy="12977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8810230" y="5656210"/>
              <a:ext cx="288017" cy="146076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7351189" y="5766128"/>
              <a:ext cx="1340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</a:rPr>
                <a:t>Security Info</a:t>
              </a:r>
              <a:endParaRPr lang="en-US" i="1" dirty="0">
                <a:solidFill>
                  <a:schemeClr val="bg1"/>
                </a:solidFill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982340" y="6352627"/>
              <a:ext cx="69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solidFill>
                    <a:schemeClr val="bg1"/>
                  </a:solidFill>
                </a:rPr>
                <a:t>User Id</a:t>
              </a:r>
              <a:endParaRPr lang="en-US" sz="1400" i="1" dirty="0">
                <a:solidFill>
                  <a:schemeClr val="bg1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975341" y="6385230"/>
              <a:ext cx="8808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solidFill>
                    <a:schemeClr val="bg1"/>
                  </a:solidFill>
                </a:rPr>
                <a:t>Password</a:t>
              </a:r>
              <a:endParaRPr lang="en-US" sz="1400" i="1" dirty="0">
                <a:solidFill>
                  <a:schemeClr val="bg1"/>
                </a:solidFill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219938" y="6147927"/>
              <a:ext cx="163627" cy="309941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7425897" y="6099121"/>
              <a:ext cx="250864" cy="27633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1504" y="5198685"/>
            <a:ext cx="461908" cy="460999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9022614" y="5064194"/>
            <a:ext cx="1265681" cy="1403047"/>
            <a:chOff x="8662428" y="4727436"/>
            <a:chExt cx="1770018" cy="1962121"/>
          </a:xfrm>
        </p:grpSpPr>
        <p:sp>
          <p:nvSpPr>
            <p:cNvPr id="18" name="Down Arrow 17"/>
            <p:cNvSpPr/>
            <p:nvPr/>
          </p:nvSpPr>
          <p:spPr>
            <a:xfrm>
              <a:off x="8662428" y="4727436"/>
              <a:ext cx="1770018" cy="196212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195698" y="4972147"/>
              <a:ext cx="643467" cy="1398475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9551873" y="2075324"/>
            <a:ext cx="721672" cy="901656"/>
            <a:chOff x="9580097" y="2024714"/>
            <a:chExt cx="721672" cy="901656"/>
          </a:xfrm>
        </p:grpSpPr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97517" y="2024714"/>
              <a:ext cx="486833" cy="481650"/>
            </a:xfrm>
            <a:prstGeom prst="rect">
              <a:avLst/>
            </a:prstGeom>
          </p:spPr>
        </p:pic>
        <p:sp>
          <p:nvSpPr>
            <p:cNvPr id="70" name="TextBox 69"/>
            <p:cNvSpPr txBox="1"/>
            <p:nvPr/>
          </p:nvSpPr>
          <p:spPr>
            <a:xfrm>
              <a:off x="9580097" y="2557038"/>
              <a:ext cx="721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</a:rPr>
                <a:t>Order</a:t>
              </a:r>
              <a:endParaRPr lang="en-US" i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293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  <p:bldP spid="23" grpId="0"/>
      <p:bldP spid="24" grpId="0"/>
      <p:bldP spid="3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/>
          <p:cNvSpPr/>
          <p:nvPr/>
        </p:nvSpPr>
        <p:spPr>
          <a:xfrm>
            <a:off x="7093629" y="2410922"/>
            <a:ext cx="1608514" cy="360855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737755" y="2459773"/>
            <a:ext cx="3395135" cy="35427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901262" y="457200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901204" y="1921932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908137" y="5373482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682062" y="2421948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20462" y="2459773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682062" y="4853065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120462" y="4890890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199463" y="3666886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626868" y="3659373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767115" y="3520765"/>
            <a:ext cx="1318045" cy="1375359"/>
          </a:xfrm>
          <a:prstGeom prst="ellipse">
            <a:avLst/>
          </a:prstGeom>
          <a:gradFill flip="none" rotWithShape="1">
            <a:gsLst>
              <a:gs pos="30600">
                <a:srgbClr val="FDCA40"/>
              </a:gs>
              <a:gs pos="0">
                <a:srgbClr val="FDE528"/>
              </a:gs>
              <a:gs pos="100000">
                <a:srgbClr val="F9A635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11" idx="4"/>
            <a:endCxn id="12" idx="0"/>
          </p:cNvCxnSpPr>
          <p:nvPr/>
        </p:nvCxnSpPr>
        <p:spPr>
          <a:xfrm flipH="1">
            <a:off x="6426138" y="1532882"/>
            <a:ext cx="58" cy="38905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4"/>
            <a:endCxn id="20" idx="0"/>
          </p:cNvCxnSpPr>
          <p:nvPr/>
        </p:nvCxnSpPr>
        <p:spPr>
          <a:xfrm>
            <a:off x="6426138" y="2997614"/>
            <a:ext cx="0" cy="523151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7"/>
            <a:endCxn id="15" idx="3"/>
          </p:cNvCxnSpPr>
          <p:nvPr/>
        </p:nvCxnSpPr>
        <p:spPr>
          <a:xfrm flipV="1">
            <a:off x="6892137" y="3377925"/>
            <a:ext cx="382074" cy="344257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6"/>
            <a:endCxn id="19" idx="2"/>
          </p:cNvCxnSpPr>
          <p:nvPr/>
        </p:nvCxnSpPr>
        <p:spPr>
          <a:xfrm flipV="1">
            <a:off x="7085160" y="4197214"/>
            <a:ext cx="541708" cy="11231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0" idx="1"/>
            <a:endCxn id="14" idx="5"/>
          </p:cNvCxnSpPr>
          <p:nvPr/>
        </p:nvCxnSpPr>
        <p:spPr>
          <a:xfrm flipH="1" flipV="1">
            <a:off x="5578180" y="3340100"/>
            <a:ext cx="381958" cy="382082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0" idx="2"/>
            <a:endCxn id="18" idx="6"/>
          </p:cNvCxnSpPr>
          <p:nvPr/>
        </p:nvCxnSpPr>
        <p:spPr>
          <a:xfrm flipH="1" flipV="1">
            <a:off x="5249330" y="4204727"/>
            <a:ext cx="517785" cy="371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0" idx="3"/>
            <a:endCxn id="16" idx="7"/>
          </p:cNvCxnSpPr>
          <p:nvPr/>
        </p:nvCxnSpPr>
        <p:spPr>
          <a:xfrm flipH="1">
            <a:off x="5578180" y="4694707"/>
            <a:ext cx="381958" cy="31588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0" idx="4"/>
            <a:endCxn id="13" idx="0"/>
          </p:cNvCxnSpPr>
          <p:nvPr/>
        </p:nvCxnSpPr>
        <p:spPr>
          <a:xfrm>
            <a:off x="6426138" y="4896124"/>
            <a:ext cx="6933" cy="47735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0" idx="5"/>
            <a:endCxn id="17" idx="1"/>
          </p:cNvCxnSpPr>
          <p:nvPr/>
        </p:nvCxnSpPr>
        <p:spPr>
          <a:xfrm>
            <a:off x="6892137" y="4694707"/>
            <a:ext cx="382074" cy="353713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929567" y="826575"/>
            <a:ext cx="10215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Preliminary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5951668" y="2288553"/>
            <a:ext cx="957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Architecture</a:t>
            </a:r>
          </a:p>
          <a:p>
            <a:pPr algn="ctr"/>
            <a:r>
              <a:rPr lang="en-US" sz="1200" dirty="0" smtClean="0"/>
              <a:t>Vision</a:t>
            </a:r>
            <a:endParaRPr lang="en-US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6270269" y="1993878"/>
            <a:ext cx="340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A</a:t>
            </a:r>
            <a:endParaRPr lang="en-US" sz="20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7175129" y="2803805"/>
            <a:ext cx="957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Business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0" name="TextBox 49"/>
          <p:cNvSpPr txBox="1"/>
          <p:nvPr/>
        </p:nvSpPr>
        <p:spPr>
          <a:xfrm>
            <a:off x="7499340" y="2509130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B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91447" y="3965193"/>
            <a:ext cx="957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Information</a:t>
            </a:r>
            <a:br>
              <a:rPr lang="en-US" sz="1200" dirty="0" smtClean="0"/>
            </a:br>
            <a:r>
              <a:rPr lang="en-US" sz="1200" dirty="0" smtClean="0"/>
              <a:t>Systems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8019665" y="3670518"/>
            <a:ext cx="320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C</a:t>
            </a:r>
            <a:endParaRPr lang="en-US" sz="20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7175129" y="5274834"/>
            <a:ext cx="957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Technology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7490523" y="4980159"/>
            <a:ext cx="346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D</a:t>
            </a:r>
            <a:endParaRPr lang="en-US" sz="2000" b="1" dirty="0"/>
          </a:p>
        </p:txBody>
      </p:sp>
      <p:sp>
        <p:nvSpPr>
          <p:cNvPr id="57" name="TextBox 56"/>
          <p:cNvSpPr txBox="1"/>
          <p:nvPr/>
        </p:nvSpPr>
        <p:spPr>
          <a:xfrm>
            <a:off x="5777037" y="3959372"/>
            <a:ext cx="1352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/>
              <a:t>Requirements</a:t>
            </a:r>
            <a:br>
              <a:rPr lang="en-US" sz="1400" b="1" dirty="0" smtClean="0"/>
            </a:br>
            <a:r>
              <a:rPr lang="en-US" sz="1400" b="1" dirty="0" smtClean="0"/>
              <a:t>Management</a:t>
            </a:r>
            <a:endParaRPr lang="en-US" sz="14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5914254" y="5736369"/>
            <a:ext cx="1053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Opportunities</a:t>
            </a:r>
            <a:br>
              <a:rPr lang="en-US" sz="1200" dirty="0" smtClean="0"/>
            </a:br>
            <a:r>
              <a:rPr lang="en-US" sz="1200" dirty="0" smtClean="0"/>
              <a:t>&amp; Solutions</a:t>
            </a:r>
            <a:endParaRPr lang="en-US" sz="1200" dirty="0"/>
          </a:p>
        </p:txBody>
      </p:sp>
      <p:sp>
        <p:nvSpPr>
          <p:cNvPr id="59" name="TextBox 58"/>
          <p:cNvSpPr txBox="1"/>
          <p:nvPr/>
        </p:nvSpPr>
        <p:spPr>
          <a:xfrm>
            <a:off x="6295947" y="5441694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E</a:t>
            </a:r>
            <a:endParaRPr lang="en-US" sz="20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4827140" y="5217957"/>
            <a:ext cx="794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Migration</a:t>
            </a:r>
          </a:p>
          <a:p>
            <a:pPr algn="ctr"/>
            <a:r>
              <a:rPr lang="en-US" sz="1200" dirty="0" smtClean="0"/>
              <a:t>Planning</a:t>
            </a:r>
            <a:endParaRPr lang="en-US" sz="1200" dirty="0"/>
          </a:p>
        </p:txBody>
      </p:sp>
      <p:sp>
        <p:nvSpPr>
          <p:cNvPr id="61" name="TextBox 60"/>
          <p:cNvSpPr txBox="1"/>
          <p:nvPr/>
        </p:nvSpPr>
        <p:spPr>
          <a:xfrm>
            <a:off x="5083126" y="4923282"/>
            <a:ext cx="301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F</a:t>
            </a:r>
            <a:endParaRPr lang="en-US" sz="20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4120847" y="4034128"/>
            <a:ext cx="1188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Implementation</a:t>
            </a:r>
            <a:br>
              <a:rPr lang="en-US" sz="1200" dirty="0" smtClean="0"/>
            </a:br>
            <a:r>
              <a:rPr lang="en-US" sz="1200" dirty="0" smtClean="0"/>
              <a:t>Governance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4551496" y="3739453"/>
            <a:ext cx="346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D</a:t>
            </a:r>
            <a:endParaRPr lang="en-US" sz="20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4687410" y="2693322"/>
            <a:ext cx="1021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Architectural</a:t>
            </a:r>
            <a:br>
              <a:rPr lang="en-US" sz="1200" dirty="0" smtClean="0"/>
            </a:br>
            <a:r>
              <a:rPr lang="en-US" sz="1200" dirty="0" smtClean="0"/>
              <a:t>Change</a:t>
            </a:r>
            <a:br>
              <a:rPr lang="en-US" sz="1200" dirty="0" smtClean="0"/>
            </a:br>
            <a:r>
              <a:rPr lang="en-US" sz="1200" dirty="0" smtClean="0"/>
              <a:t>Management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5034896" y="2398647"/>
            <a:ext cx="346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H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8197162" y="2419233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DF7E"/>
                </a:solidFill>
                <a:latin typeface="Comic Sans MS" panose="030F0702030302020204" pitchFamily="66" charset="0"/>
              </a:rPr>
              <a:t>Business</a:t>
            </a:r>
            <a:endParaRPr lang="en-US" sz="2800" dirty="0">
              <a:solidFill>
                <a:srgbClr val="FFDF7E"/>
              </a:solidFill>
              <a:latin typeface="Comic Sans MS" panose="030F0702030302020204" pitchFamily="66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275448" y="4632947"/>
            <a:ext cx="23903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DF7E"/>
                </a:solidFill>
                <a:latin typeface="Comic Sans MS" panose="030F0702030302020204" pitchFamily="66" charset="0"/>
              </a:rPr>
              <a:t>  IT</a:t>
            </a:r>
            <a:br>
              <a:rPr lang="en-US" sz="2800" dirty="0" smtClean="0">
                <a:solidFill>
                  <a:srgbClr val="FFDF7E"/>
                </a:solidFill>
                <a:latin typeface="Comic Sans MS" panose="030F0702030302020204" pitchFamily="66" charset="0"/>
              </a:rPr>
            </a:br>
            <a:r>
              <a:rPr lang="en-US" sz="2800" dirty="0" smtClean="0">
                <a:solidFill>
                  <a:srgbClr val="FFDF7E"/>
                </a:solidFill>
                <a:latin typeface="Comic Sans MS" panose="030F0702030302020204" pitchFamily="66" charset="0"/>
              </a:rPr>
              <a:t>Architecture</a:t>
            </a:r>
            <a:endParaRPr lang="en-US" sz="2800" dirty="0">
              <a:solidFill>
                <a:srgbClr val="FFDF7E"/>
              </a:solidFill>
              <a:latin typeface="Comic Sans MS" panose="030F0702030302020204" pitchFamily="66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696857" y="3916745"/>
            <a:ext cx="2326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Development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7222335" y="1482811"/>
            <a:ext cx="23903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Comic Sans MS" panose="030F0702030302020204" pitchFamily="66" charset="0"/>
              </a:rPr>
              <a:t>Architecture</a:t>
            </a:r>
            <a:endParaRPr lang="en-US" sz="2800" dirty="0">
              <a:solidFill>
                <a:srgbClr val="00B0F0"/>
              </a:solidFill>
              <a:latin typeface="Comic Sans MS" panose="030F0702030302020204" pitchFamily="66" charset="0"/>
            </a:endParaRPr>
          </a:p>
        </p:txBody>
      </p:sp>
      <p:sp>
        <p:nvSpPr>
          <p:cNvPr id="79" name="Down Arrow 78"/>
          <p:cNvSpPr/>
          <p:nvPr/>
        </p:nvSpPr>
        <p:spPr>
          <a:xfrm>
            <a:off x="8321840" y="1980994"/>
            <a:ext cx="191389" cy="314543"/>
          </a:xfrm>
          <a:prstGeom prst="downArrow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9982" y="4232083"/>
            <a:ext cx="1640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Applications</a:t>
            </a:r>
            <a:endParaRPr lang="en-US" sz="2000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658873" y="3729277"/>
            <a:ext cx="752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Data</a:t>
            </a:r>
            <a:endParaRPr lang="en-US" sz="2000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6" name="Straight Connector 5"/>
          <p:cNvCxnSpPr>
            <a:stCxn id="51" idx="1"/>
            <a:endCxn id="19" idx="6"/>
          </p:cNvCxnSpPr>
          <p:nvPr/>
        </p:nvCxnSpPr>
        <p:spPr>
          <a:xfrm flipH="1">
            <a:off x="8676735" y="3929332"/>
            <a:ext cx="982138" cy="26788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3" idx="1"/>
            <a:endCxn id="69" idx="3"/>
          </p:cNvCxnSpPr>
          <p:nvPr/>
        </p:nvCxnSpPr>
        <p:spPr>
          <a:xfrm flipH="1" flipV="1">
            <a:off x="8702143" y="4215200"/>
            <a:ext cx="937839" cy="216938"/>
          </a:xfrm>
          <a:prstGeom prst="line">
            <a:avLst/>
          </a:prstGeom>
          <a:ln w="38100">
            <a:solidFill>
              <a:srgbClr val="B07B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9196610" y="5835420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  <a:latin typeface="Comic Sans MS" panose="030F0702030302020204" pitchFamily="66" charset="0"/>
              </a:rPr>
              <a:t>Infrastructure</a:t>
            </a:r>
            <a:endParaRPr lang="en-US" sz="2000" dirty="0">
              <a:solidFill>
                <a:srgbClr val="FFC000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71" name="Straight Connector 70"/>
          <p:cNvCxnSpPr>
            <a:stCxn id="70" idx="1"/>
            <a:endCxn id="55" idx="3"/>
          </p:cNvCxnSpPr>
          <p:nvPr/>
        </p:nvCxnSpPr>
        <p:spPr>
          <a:xfrm flipH="1" flipV="1">
            <a:off x="8132892" y="5505667"/>
            <a:ext cx="1063718" cy="529808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0212612" y="2703308"/>
            <a:ext cx="13564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Workflow</a:t>
            </a:r>
            <a:endParaRPr lang="en-US" sz="2000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0246366" y="2003567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Entities</a:t>
            </a:r>
            <a:endParaRPr lang="en-US" sz="2000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74" name="Straight Connector 73"/>
          <p:cNvCxnSpPr>
            <a:stCxn id="73" idx="1"/>
          </p:cNvCxnSpPr>
          <p:nvPr/>
        </p:nvCxnSpPr>
        <p:spPr>
          <a:xfrm flipH="1">
            <a:off x="9748992" y="2203622"/>
            <a:ext cx="497374" cy="49968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72" idx="1"/>
          </p:cNvCxnSpPr>
          <p:nvPr/>
        </p:nvCxnSpPr>
        <p:spPr>
          <a:xfrm flipH="1" flipV="1">
            <a:off x="9748992" y="2742437"/>
            <a:ext cx="463620" cy="160926"/>
          </a:xfrm>
          <a:prstGeom prst="line">
            <a:avLst/>
          </a:prstGeom>
          <a:ln w="38100">
            <a:solidFill>
              <a:srgbClr val="B07B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82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66" grpId="0"/>
      <p:bldP spid="67" grpId="0"/>
      <p:bldP spid="68" grpId="0"/>
      <p:bldP spid="78" grpId="0"/>
      <p:bldP spid="79" grpId="0" animBg="1"/>
      <p:bldP spid="3" grpId="0"/>
      <p:bldP spid="51" grpId="0"/>
      <p:bldP spid="70" grpId="0"/>
      <p:bldP spid="72" grpId="0"/>
      <p:bldP spid="7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/>
          <p:cNvSpPr/>
          <p:nvPr/>
        </p:nvSpPr>
        <p:spPr>
          <a:xfrm>
            <a:off x="4737755" y="2459773"/>
            <a:ext cx="3395135" cy="354277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901204" y="1921932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75000"/>
                </a:schemeClr>
              </a:gs>
              <a:gs pos="100000">
                <a:srgbClr val="00206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908137" y="5373482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682062" y="2421948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20462" y="2459773"/>
            <a:ext cx="1049867" cy="1075682"/>
          </a:xfrm>
          <a:prstGeom prst="ellipse">
            <a:avLst/>
          </a:prstGeom>
          <a:gradFill flip="none" rotWithShape="1">
            <a:gsLst>
              <a:gs pos="0">
                <a:srgbClr val="D3B5E9"/>
              </a:gs>
              <a:gs pos="46000">
                <a:srgbClr val="B07BD7"/>
              </a:gs>
              <a:gs pos="100000">
                <a:srgbClr val="7030A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682062" y="4853065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120462" y="4890890"/>
            <a:ext cx="1049867" cy="1075682"/>
          </a:xfrm>
          <a:prstGeom prst="ellipse">
            <a:avLst/>
          </a:prstGeom>
          <a:gradFill flip="none" rotWithShape="1">
            <a:gsLst>
              <a:gs pos="0">
                <a:srgbClr val="D3B5E9"/>
              </a:gs>
              <a:gs pos="46000">
                <a:srgbClr val="B07BD7"/>
              </a:gs>
              <a:gs pos="100000">
                <a:srgbClr val="7030A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199463" y="3666886"/>
            <a:ext cx="1049867" cy="107568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626868" y="3659373"/>
            <a:ext cx="1049867" cy="1075682"/>
          </a:xfrm>
          <a:prstGeom prst="ellipse">
            <a:avLst/>
          </a:prstGeom>
          <a:gradFill flip="none" rotWithShape="1">
            <a:gsLst>
              <a:gs pos="0">
                <a:srgbClr val="D3B5E9"/>
              </a:gs>
              <a:gs pos="46000">
                <a:srgbClr val="B07BD7"/>
              </a:gs>
              <a:gs pos="100000">
                <a:srgbClr val="7030A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767115" y="3520765"/>
            <a:ext cx="1318045" cy="1375359"/>
          </a:xfrm>
          <a:prstGeom prst="ellipse">
            <a:avLst/>
          </a:prstGeom>
          <a:gradFill flip="none" rotWithShape="1">
            <a:gsLst>
              <a:gs pos="30600">
                <a:srgbClr val="F4B502"/>
              </a:gs>
              <a:gs pos="0">
                <a:srgbClr val="FDE528"/>
              </a:gs>
              <a:gs pos="100000">
                <a:srgbClr val="D07906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cxnSp>
        <p:nvCxnSpPr>
          <p:cNvPr id="25" name="Straight Arrow Connector 24"/>
          <p:cNvCxnSpPr>
            <a:stCxn id="12" idx="4"/>
            <a:endCxn id="20" idx="0"/>
          </p:cNvCxnSpPr>
          <p:nvPr/>
        </p:nvCxnSpPr>
        <p:spPr>
          <a:xfrm>
            <a:off x="6426138" y="2997614"/>
            <a:ext cx="0" cy="523151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7"/>
            <a:endCxn id="15" idx="3"/>
          </p:cNvCxnSpPr>
          <p:nvPr/>
        </p:nvCxnSpPr>
        <p:spPr>
          <a:xfrm flipV="1">
            <a:off x="6892137" y="3377925"/>
            <a:ext cx="382074" cy="344257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6"/>
            <a:endCxn id="19" idx="2"/>
          </p:cNvCxnSpPr>
          <p:nvPr/>
        </p:nvCxnSpPr>
        <p:spPr>
          <a:xfrm flipV="1">
            <a:off x="7085160" y="4197214"/>
            <a:ext cx="541708" cy="11231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0" idx="1"/>
            <a:endCxn id="14" idx="5"/>
          </p:cNvCxnSpPr>
          <p:nvPr/>
        </p:nvCxnSpPr>
        <p:spPr>
          <a:xfrm flipH="1" flipV="1">
            <a:off x="5578180" y="3340100"/>
            <a:ext cx="381958" cy="382082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0" idx="2"/>
            <a:endCxn id="18" idx="6"/>
          </p:cNvCxnSpPr>
          <p:nvPr/>
        </p:nvCxnSpPr>
        <p:spPr>
          <a:xfrm flipH="1" flipV="1">
            <a:off x="5249330" y="4204727"/>
            <a:ext cx="517785" cy="371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0" idx="3"/>
            <a:endCxn id="16" idx="7"/>
          </p:cNvCxnSpPr>
          <p:nvPr/>
        </p:nvCxnSpPr>
        <p:spPr>
          <a:xfrm flipH="1">
            <a:off x="5578180" y="4694707"/>
            <a:ext cx="381958" cy="31588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0" idx="4"/>
            <a:endCxn id="13" idx="0"/>
          </p:cNvCxnSpPr>
          <p:nvPr/>
        </p:nvCxnSpPr>
        <p:spPr>
          <a:xfrm>
            <a:off x="6426138" y="4896124"/>
            <a:ext cx="6933" cy="47735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0" idx="5"/>
            <a:endCxn id="17" idx="1"/>
          </p:cNvCxnSpPr>
          <p:nvPr/>
        </p:nvCxnSpPr>
        <p:spPr>
          <a:xfrm>
            <a:off x="6892137" y="4694707"/>
            <a:ext cx="382074" cy="353713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951668" y="2288553"/>
            <a:ext cx="957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Architecture</a:t>
            </a:r>
          </a:p>
          <a:p>
            <a:pPr algn="ctr"/>
            <a:r>
              <a:rPr lang="en-US" sz="1200" dirty="0" smtClean="0"/>
              <a:t>Vision</a:t>
            </a:r>
            <a:endParaRPr lang="en-US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6270269" y="1993878"/>
            <a:ext cx="340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A</a:t>
            </a:r>
            <a:endParaRPr lang="en-US" sz="20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7175129" y="2803805"/>
            <a:ext cx="957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Business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0" name="TextBox 49"/>
          <p:cNvSpPr txBox="1"/>
          <p:nvPr/>
        </p:nvSpPr>
        <p:spPr>
          <a:xfrm>
            <a:off x="7499340" y="2509130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B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91447" y="3965193"/>
            <a:ext cx="957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Information</a:t>
            </a:r>
            <a:br>
              <a:rPr lang="en-US" sz="1200" dirty="0" smtClean="0"/>
            </a:br>
            <a:r>
              <a:rPr lang="en-US" sz="1200" dirty="0" smtClean="0"/>
              <a:t>Systems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8019665" y="3670518"/>
            <a:ext cx="320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C</a:t>
            </a:r>
            <a:endParaRPr lang="en-US" sz="20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7175129" y="5274834"/>
            <a:ext cx="957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Technology</a:t>
            </a:r>
            <a:br>
              <a:rPr lang="en-US" sz="1200" dirty="0" smtClean="0"/>
            </a:br>
            <a:r>
              <a:rPr lang="en-US" sz="1200" dirty="0" smtClean="0"/>
              <a:t>Architecture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7490523" y="4980159"/>
            <a:ext cx="346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D</a:t>
            </a:r>
            <a:endParaRPr lang="en-US" sz="2000" b="1" dirty="0"/>
          </a:p>
        </p:txBody>
      </p:sp>
      <p:sp>
        <p:nvSpPr>
          <p:cNvPr id="57" name="TextBox 56"/>
          <p:cNvSpPr txBox="1"/>
          <p:nvPr/>
        </p:nvSpPr>
        <p:spPr>
          <a:xfrm>
            <a:off x="5777037" y="3959372"/>
            <a:ext cx="1352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/>
              <a:t>Requirements</a:t>
            </a:r>
            <a:br>
              <a:rPr lang="en-US" sz="1400" b="1" dirty="0" smtClean="0"/>
            </a:br>
            <a:r>
              <a:rPr lang="en-US" sz="1400" b="1" dirty="0" smtClean="0"/>
              <a:t>Management</a:t>
            </a:r>
            <a:endParaRPr lang="en-US" sz="14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5914254" y="5736369"/>
            <a:ext cx="1053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Opportunities</a:t>
            </a:r>
            <a:br>
              <a:rPr lang="en-US" sz="1200" dirty="0" smtClean="0"/>
            </a:br>
            <a:r>
              <a:rPr lang="en-US" sz="1200" dirty="0" smtClean="0"/>
              <a:t>&amp; Solutions</a:t>
            </a:r>
            <a:endParaRPr lang="en-US" sz="1200" dirty="0"/>
          </a:p>
        </p:txBody>
      </p:sp>
      <p:sp>
        <p:nvSpPr>
          <p:cNvPr id="59" name="TextBox 58"/>
          <p:cNvSpPr txBox="1"/>
          <p:nvPr/>
        </p:nvSpPr>
        <p:spPr>
          <a:xfrm>
            <a:off x="6295947" y="5441694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E</a:t>
            </a:r>
            <a:endParaRPr lang="en-US" sz="20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4827140" y="5217957"/>
            <a:ext cx="794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Migration</a:t>
            </a:r>
          </a:p>
          <a:p>
            <a:pPr algn="ctr"/>
            <a:r>
              <a:rPr lang="en-US" sz="1200" dirty="0" smtClean="0"/>
              <a:t>Planning</a:t>
            </a:r>
            <a:endParaRPr lang="en-US" sz="1200" dirty="0"/>
          </a:p>
        </p:txBody>
      </p:sp>
      <p:sp>
        <p:nvSpPr>
          <p:cNvPr id="61" name="TextBox 60"/>
          <p:cNvSpPr txBox="1"/>
          <p:nvPr/>
        </p:nvSpPr>
        <p:spPr>
          <a:xfrm>
            <a:off x="5083126" y="4923282"/>
            <a:ext cx="301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F</a:t>
            </a:r>
            <a:endParaRPr lang="en-US" sz="20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4120847" y="4034128"/>
            <a:ext cx="1188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Implementation</a:t>
            </a:r>
            <a:br>
              <a:rPr lang="en-US" sz="1200" dirty="0" smtClean="0"/>
            </a:br>
            <a:r>
              <a:rPr lang="en-US" sz="1200" dirty="0" smtClean="0"/>
              <a:t>Governance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4551496" y="3739453"/>
            <a:ext cx="346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D</a:t>
            </a:r>
            <a:endParaRPr lang="en-US" sz="20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4687410" y="2693322"/>
            <a:ext cx="1021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Architectural</a:t>
            </a:r>
            <a:br>
              <a:rPr lang="en-US" sz="1200" dirty="0" smtClean="0"/>
            </a:br>
            <a:r>
              <a:rPr lang="en-US" sz="1200" dirty="0" smtClean="0"/>
              <a:t>Change</a:t>
            </a:r>
            <a:br>
              <a:rPr lang="en-US" sz="1200" dirty="0" smtClean="0"/>
            </a:br>
            <a:r>
              <a:rPr lang="en-US" sz="1200" dirty="0" smtClean="0"/>
              <a:t>Management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5034896" y="2398647"/>
            <a:ext cx="346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H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201077" y="1142626"/>
            <a:ext cx="25281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B0F0"/>
                </a:solidFill>
              </a:rPr>
              <a:t>Vision: </a:t>
            </a:r>
            <a:br>
              <a:rPr lang="en-US" sz="2000" b="1" dirty="0" smtClean="0">
                <a:solidFill>
                  <a:srgbClr val="00B0F0"/>
                </a:solidFill>
              </a:rPr>
            </a:br>
            <a:r>
              <a:rPr lang="en-US" sz="2000" b="1" dirty="0" smtClean="0">
                <a:solidFill>
                  <a:srgbClr val="00B0F0"/>
                </a:solidFill>
              </a:rPr>
              <a:t>WHY are we building?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8763639" y="3703335"/>
            <a:ext cx="2657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D3B5E9"/>
                </a:solidFill>
              </a:rPr>
              <a:t>Architecture:</a:t>
            </a:r>
          </a:p>
          <a:p>
            <a:r>
              <a:rPr lang="en-US" sz="2000" b="1" dirty="0" smtClean="0">
                <a:solidFill>
                  <a:srgbClr val="D3B5E9"/>
                </a:solidFill>
              </a:rPr>
              <a:t>WHAT are we building?</a:t>
            </a:r>
            <a:endParaRPr lang="en-US" sz="2000" b="1" dirty="0">
              <a:solidFill>
                <a:srgbClr val="D3B5E9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203436" y="5532252"/>
            <a:ext cx="34025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D3B5E9"/>
                </a:solidFill>
              </a:defRPr>
            </a:lvl1pPr>
          </a:lstStyle>
          <a:p>
            <a:r>
              <a:rPr lang="en-US" dirty="0" smtClean="0">
                <a:solidFill>
                  <a:srgbClr val="92D050"/>
                </a:solidFill>
              </a:rPr>
              <a:t>Planning:</a:t>
            </a:r>
            <a:br>
              <a:rPr lang="en-US" dirty="0" smtClean="0">
                <a:solidFill>
                  <a:srgbClr val="92D050"/>
                </a:solidFill>
              </a:rPr>
            </a:br>
            <a:r>
              <a:rPr lang="en-US" dirty="0" smtClean="0">
                <a:solidFill>
                  <a:srgbClr val="92D050"/>
                </a:solidFill>
              </a:rPr>
              <a:t>HOW are we building?</a:t>
            </a:r>
          </a:p>
          <a:p>
            <a:r>
              <a:rPr lang="en-US" dirty="0" smtClean="0">
                <a:solidFill>
                  <a:srgbClr val="92D050"/>
                </a:solidFill>
              </a:rPr>
              <a:t>WHAT are we building WHEN?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91153" y="2721554"/>
            <a:ext cx="35502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D3B5E9"/>
                </a:solidFill>
              </a:defRPr>
            </a:lvl1pPr>
          </a:lstStyle>
          <a:p>
            <a:r>
              <a:rPr lang="en-US" dirty="0" smtClean="0">
                <a:solidFill>
                  <a:srgbClr val="FFFF00"/>
                </a:solidFill>
              </a:rPr>
              <a:t>Implementation &amp; Governance:</a:t>
            </a:r>
            <a:br>
              <a:rPr lang="en-US" dirty="0" smtClean="0">
                <a:solidFill>
                  <a:srgbClr val="FFFF00"/>
                </a:solidFill>
              </a:rPr>
            </a:br>
            <a:r>
              <a:rPr lang="en-US" dirty="0" smtClean="0">
                <a:solidFill>
                  <a:srgbClr val="FFFF00"/>
                </a:solidFill>
              </a:rPr>
              <a:t>WHERE are we?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Are we building it right?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12042" y="4800890"/>
            <a:ext cx="1151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Constraint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26589" y="507236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Issue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6" name="Curved Left Arrow 85"/>
          <p:cNvSpPr/>
          <p:nvPr/>
        </p:nvSpPr>
        <p:spPr>
          <a:xfrm flipV="1">
            <a:off x="9563511" y="2134536"/>
            <a:ext cx="2282373" cy="3314253"/>
          </a:xfrm>
          <a:prstGeom prst="curvedLef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458104" y="2434257"/>
            <a:ext cx="990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Back to 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Business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0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5" grpId="0"/>
      <p:bldP spid="86" grpId="0" animBg="1"/>
      <p:bldP spid="8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Business Drives IT</a:t>
            </a:r>
          </a:p>
          <a:p>
            <a:r>
              <a:rPr lang="en-US" dirty="0" smtClean="0"/>
              <a:t>Software is BS</a:t>
            </a:r>
          </a:p>
          <a:p>
            <a:pPr lvl="1"/>
            <a:r>
              <a:rPr lang="en-US" dirty="0" smtClean="0"/>
              <a:t>State</a:t>
            </a:r>
          </a:p>
          <a:p>
            <a:pPr lvl="2"/>
            <a:r>
              <a:rPr lang="en-US" dirty="0" smtClean="0"/>
              <a:t>Changes during activities</a:t>
            </a:r>
          </a:p>
          <a:p>
            <a:pPr lvl="2"/>
            <a:r>
              <a:rPr lang="en-US" dirty="0" smtClean="0"/>
              <a:t>Persistence between activities</a:t>
            </a:r>
          </a:p>
          <a:p>
            <a:pPr lvl="1"/>
            <a:r>
              <a:rPr lang="en-US" dirty="0"/>
              <a:t>Behavior</a:t>
            </a:r>
          </a:p>
          <a:p>
            <a:pPr lvl="2"/>
            <a:r>
              <a:rPr lang="en-US" dirty="0" smtClean="0"/>
              <a:t>Represented as Workflow</a:t>
            </a:r>
          </a:p>
          <a:p>
            <a:pPr lvl="2"/>
            <a:r>
              <a:rPr lang="en-US" dirty="0" smtClean="0"/>
              <a:t>Focuses </a:t>
            </a:r>
            <a:r>
              <a:rPr lang="en-US" dirty="0"/>
              <a:t>primarily on changing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Extras</a:t>
            </a:r>
          </a:p>
          <a:p>
            <a:pPr lvl="1"/>
            <a:r>
              <a:rPr lang="en-US" dirty="0" smtClean="0"/>
              <a:t>Learn business to really succeed in Information Technology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3391" y="2191371"/>
            <a:ext cx="1569225" cy="4222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604217">
            <a:off x="1225452" y="2662113"/>
            <a:ext cx="1678396" cy="378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35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Applicable Points for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b="0" dirty="0" smtClean="0"/>
              <a:t>Focus on Business Capabilities</a:t>
            </a:r>
            <a:endParaRPr lang="en-US" b="0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Two Towers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3391" y="2191371"/>
            <a:ext cx="1569225" cy="4222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604217">
            <a:off x="1225452" y="2662113"/>
            <a:ext cx="1678396" cy="378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6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0210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Wizard of Oz</a:t>
            </a:r>
            <a:endParaRPr lang="en-US" dirty="0"/>
          </a:p>
        </p:txBody>
      </p:sp>
      <p:pic>
        <p:nvPicPr>
          <p:cNvPr id="5" name="Content Placeholder 12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757529"/>
            <a:ext cx="3158976" cy="210047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6087" y="2527720"/>
            <a:ext cx="5565913" cy="4330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0073" y="1226489"/>
            <a:ext cx="981430" cy="9794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74800" y="1301560"/>
            <a:ext cx="1088885" cy="829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7733" y="1269387"/>
            <a:ext cx="1088886" cy="8937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7087" y="3819012"/>
            <a:ext cx="262746" cy="471388"/>
          </a:xfrm>
          <a:prstGeom prst="rect">
            <a:avLst/>
          </a:prstGeom>
        </p:spPr>
      </p:pic>
      <p:sp>
        <p:nvSpPr>
          <p:cNvPr id="66" name="Rectangle 65"/>
          <p:cNvSpPr/>
          <p:nvPr/>
        </p:nvSpPr>
        <p:spPr>
          <a:xfrm>
            <a:off x="6493933" y="935566"/>
            <a:ext cx="4030134" cy="146050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3158977" y="3725307"/>
            <a:ext cx="1747300" cy="565093"/>
            <a:chOff x="2887134" y="4038599"/>
            <a:chExt cx="1747300" cy="565093"/>
          </a:xfrm>
        </p:grpSpPr>
        <p:grpSp>
          <p:nvGrpSpPr>
            <p:cNvPr id="31" name="Group 3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67" name="Rectangle 6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064699" y="4571987"/>
            <a:ext cx="1747300" cy="565093"/>
            <a:chOff x="2887134" y="4038599"/>
            <a:chExt cx="1747300" cy="565093"/>
          </a:xfrm>
        </p:grpSpPr>
        <p:grpSp>
          <p:nvGrpSpPr>
            <p:cNvPr id="70" name="Group 69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4" name="Picture 73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2" name="Rectangle 71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908385" y="2878627"/>
            <a:ext cx="1747300" cy="565093"/>
            <a:chOff x="2887134" y="4038599"/>
            <a:chExt cx="1747300" cy="565093"/>
          </a:xfrm>
        </p:grpSpPr>
        <p:grpSp>
          <p:nvGrpSpPr>
            <p:cNvPr id="76" name="Group 75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8" name="Rectangle 77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507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6087" y="2406004"/>
            <a:ext cx="5565913" cy="4451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Wizard of Oz</a:t>
            </a:r>
            <a:endParaRPr lang="en-US" dirty="0"/>
          </a:p>
        </p:txBody>
      </p:sp>
      <p:pic>
        <p:nvPicPr>
          <p:cNvPr id="5" name="Content Placeholder 12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757529"/>
            <a:ext cx="3158976" cy="210047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6087" y="2527720"/>
            <a:ext cx="5565913" cy="433028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2669" y="3864422"/>
            <a:ext cx="1270534" cy="12705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546" y="3229155"/>
            <a:ext cx="1270534" cy="127053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6394" y="5318713"/>
            <a:ext cx="1126841" cy="112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9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Wizard of Oz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656332" y="3011365"/>
            <a:ext cx="2767487" cy="2601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781380" y="3186638"/>
            <a:ext cx="1217696" cy="1075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683773" y="4893256"/>
            <a:ext cx="649847" cy="5534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171275" y="3786261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 rot="5400000">
            <a:off x="10213476" y="3135213"/>
            <a:ext cx="1077941" cy="1162345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 rot="16200000">
            <a:off x="8753194" y="4379218"/>
            <a:ext cx="1081373" cy="1053696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352306" y="4365382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927326" y="4361951"/>
            <a:ext cx="649847" cy="108480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683773" y="4339759"/>
            <a:ext cx="649847" cy="4947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140747" y="3366902"/>
            <a:ext cx="3130783" cy="2461827"/>
            <a:chOff x="9339813" y="3126643"/>
            <a:chExt cx="1341238" cy="1054655"/>
          </a:xfrm>
        </p:grpSpPr>
        <p:grpSp>
          <p:nvGrpSpPr>
            <p:cNvPr id="154" name="Group 153"/>
            <p:cNvGrpSpPr/>
            <p:nvPr/>
          </p:nvGrpSpPr>
          <p:grpSpPr>
            <a:xfrm>
              <a:off x="10160312" y="3600552"/>
              <a:ext cx="520739" cy="580745"/>
              <a:chOff x="8280611" y="3344550"/>
              <a:chExt cx="578854" cy="645557"/>
            </a:xfrm>
          </p:grpSpPr>
          <p:sp>
            <p:nvSpPr>
              <p:cNvPr id="111" name="Hexagon 110"/>
              <p:cNvSpPr/>
              <p:nvPr/>
            </p:nvSpPr>
            <p:spPr>
              <a:xfrm rot="5400000">
                <a:off x="8247259" y="3377902"/>
                <a:ext cx="645557" cy="578854"/>
              </a:xfrm>
              <a:prstGeom prst="hexagon">
                <a:avLst/>
              </a:prstGeom>
              <a:solidFill>
                <a:srgbClr val="00A65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2" name="Picture 11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7222" y="3450655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5" name="Group 154"/>
            <p:cNvGrpSpPr/>
            <p:nvPr/>
          </p:nvGrpSpPr>
          <p:grpSpPr>
            <a:xfrm>
              <a:off x="9889453" y="3126643"/>
              <a:ext cx="520739" cy="580745"/>
              <a:chOff x="9264137" y="3344551"/>
              <a:chExt cx="578854" cy="645557"/>
            </a:xfrm>
          </p:grpSpPr>
          <p:sp>
            <p:nvSpPr>
              <p:cNvPr id="113" name="Hexagon 112"/>
              <p:cNvSpPr/>
              <p:nvPr/>
            </p:nvSpPr>
            <p:spPr>
              <a:xfrm rot="5400000">
                <a:off x="9230785" y="3377903"/>
                <a:ext cx="645557" cy="578854"/>
              </a:xfrm>
              <a:prstGeom prst="hexagon">
                <a:avLst/>
              </a:prstGeom>
              <a:solidFill>
                <a:srgbClr val="C6303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4270" y="3436831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7" name="Group 156"/>
            <p:cNvGrpSpPr/>
            <p:nvPr/>
          </p:nvGrpSpPr>
          <p:grpSpPr>
            <a:xfrm>
              <a:off x="9339813" y="3126643"/>
              <a:ext cx="520739" cy="580745"/>
              <a:chOff x="10900627" y="3575050"/>
              <a:chExt cx="578854" cy="645557"/>
            </a:xfrm>
          </p:grpSpPr>
          <p:sp>
            <p:nvSpPr>
              <p:cNvPr id="117" name="Hexagon 116"/>
              <p:cNvSpPr/>
              <p:nvPr/>
            </p:nvSpPr>
            <p:spPr>
              <a:xfrm rot="5400000">
                <a:off x="10867275" y="3608402"/>
                <a:ext cx="645557" cy="578854"/>
              </a:xfrm>
              <a:prstGeom prst="hexagon">
                <a:avLst/>
              </a:prstGeom>
              <a:solidFill>
                <a:srgbClr val="25085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084488" y="3620272"/>
                <a:ext cx="231902" cy="231446"/>
              </a:xfrm>
              <a:prstGeom prst="rect">
                <a:avLst/>
              </a:prstGeom>
            </p:spPr>
          </p:pic>
          <p:sp>
            <p:nvSpPr>
              <p:cNvPr id="119" name="Can 118"/>
              <p:cNvSpPr/>
              <p:nvPr/>
            </p:nvSpPr>
            <p:spPr>
              <a:xfrm>
                <a:off x="11099388" y="3886190"/>
                <a:ext cx="197142" cy="256479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rgbClr val="25085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9610672" y="3600553"/>
              <a:ext cx="520739" cy="580745"/>
              <a:chOff x="5678823" y="2057401"/>
              <a:chExt cx="493377" cy="550230"/>
            </a:xfrm>
          </p:grpSpPr>
          <p:sp>
            <p:nvSpPr>
              <p:cNvPr id="152" name="Hexagon 151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3" name="Picture 15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</p:grpSp>
      <p:sp>
        <p:nvSpPr>
          <p:cNvPr id="3" name="Isosceles Triangle 2"/>
          <p:cNvSpPr/>
          <p:nvPr/>
        </p:nvSpPr>
        <p:spPr>
          <a:xfrm rot="5400000" flipV="1">
            <a:off x="4911444" y="2090856"/>
            <a:ext cx="2592379" cy="4433398"/>
          </a:xfrm>
          <a:prstGeom prst="triangle">
            <a:avLst/>
          </a:prstGeom>
          <a:solidFill>
            <a:srgbClr val="E2CFF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32903" y="1928027"/>
            <a:ext cx="18143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Complex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93417" y="2951693"/>
            <a:ext cx="1447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Simple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42997" y="2418457"/>
            <a:ext cx="22240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Difference 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Complex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83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3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804334" y="1343026"/>
            <a:ext cx="10515600" cy="4854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 smtClean="0">
                <a:latin typeface="Bradley Hand ITC" panose="03070402050302030203" pitchFamily="66" charset="0"/>
              </a:rPr>
              <a:t>“Energy cannot be created or 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destroyed, it can only be changed 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from one form to another.” 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                   </a:t>
            </a:r>
            <a:r>
              <a:rPr lang="en-US" sz="5400" dirty="0" smtClean="0"/>
              <a:t>- Albert Einstein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3902" y="2514600"/>
            <a:ext cx="3428098" cy="434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695" y="1457069"/>
            <a:ext cx="2004371" cy="3427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7093" y="810738"/>
            <a:ext cx="2377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93B67B"/>
                </a:solidFill>
                <a:latin typeface="Bradley Hand ITC" panose="03070402050302030203" pitchFamily="66" charset="0"/>
              </a:rPr>
              <a:t>Complexity</a:t>
            </a:r>
            <a:endParaRPr lang="en-US" sz="3600" b="1" dirty="0">
              <a:solidFill>
                <a:srgbClr val="93B67B"/>
              </a:solidFill>
              <a:latin typeface="Bradley Hand ITC" panose="03070402050302030203" pitchFamily="66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2981" y="1474003"/>
            <a:ext cx="2698639" cy="34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8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804334" y="1343026"/>
            <a:ext cx="10515600" cy="4854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 smtClean="0">
                <a:latin typeface="Bradley Hand ITC" panose="03070402050302030203" pitchFamily="66" charset="0"/>
              </a:rPr>
              <a:t>“Complexity cannot be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destroyed, it can only be changed 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from one form to another.” </a:t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/>
            </a:r>
            <a:br>
              <a:rPr lang="en-US" sz="5400" dirty="0" smtClean="0">
                <a:latin typeface="Bradley Hand ITC" panose="03070402050302030203" pitchFamily="66" charset="0"/>
              </a:rPr>
            </a:br>
            <a:r>
              <a:rPr lang="en-US" sz="5400" dirty="0" smtClean="0">
                <a:latin typeface="Bradley Hand ITC" panose="03070402050302030203" pitchFamily="66" charset="0"/>
              </a:rPr>
              <a:t>                   </a:t>
            </a:r>
            <a:r>
              <a:rPr lang="en-US" sz="5400" dirty="0" smtClean="0"/>
              <a:t>- Gregory Beamer</a:t>
            </a:r>
            <a:endParaRPr lang="en-US" sz="5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53500" y="3105150"/>
            <a:ext cx="32385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1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Wizard of Oz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56332" y="3011365"/>
            <a:ext cx="2767487" cy="2601436"/>
            <a:chOff x="8656332" y="3011365"/>
            <a:chExt cx="2767487" cy="2601436"/>
          </a:xfrm>
        </p:grpSpPr>
        <p:sp>
          <p:nvSpPr>
            <p:cNvPr id="10" name="Rectangle 9"/>
            <p:cNvSpPr/>
            <p:nvPr/>
          </p:nvSpPr>
          <p:spPr>
            <a:xfrm>
              <a:off x="8656332" y="3011365"/>
              <a:ext cx="2767487" cy="26014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781380" y="3186638"/>
              <a:ext cx="1217696" cy="107521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83773" y="4893256"/>
              <a:ext cx="649847" cy="5534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71275" y="3786261"/>
              <a:ext cx="477648" cy="4690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 rot="5400000">
              <a:off x="10213476" y="3135213"/>
              <a:ext cx="1077941" cy="1162345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rot="16200000">
              <a:off x="8753194" y="4379218"/>
              <a:ext cx="1081373" cy="1053696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352306" y="4365382"/>
              <a:ext cx="477648" cy="4690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927326" y="4361951"/>
              <a:ext cx="649847" cy="108480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683773" y="4339759"/>
              <a:ext cx="649847" cy="49471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40747" y="3366902"/>
            <a:ext cx="3130783" cy="2461827"/>
            <a:chOff x="9339813" y="3126643"/>
            <a:chExt cx="1341238" cy="1054655"/>
          </a:xfrm>
        </p:grpSpPr>
        <p:grpSp>
          <p:nvGrpSpPr>
            <p:cNvPr id="154" name="Group 153"/>
            <p:cNvGrpSpPr/>
            <p:nvPr/>
          </p:nvGrpSpPr>
          <p:grpSpPr>
            <a:xfrm>
              <a:off x="10160312" y="3600552"/>
              <a:ext cx="520739" cy="580745"/>
              <a:chOff x="8280611" y="3344550"/>
              <a:chExt cx="578854" cy="645557"/>
            </a:xfrm>
          </p:grpSpPr>
          <p:sp>
            <p:nvSpPr>
              <p:cNvPr id="111" name="Hexagon 110"/>
              <p:cNvSpPr/>
              <p:nvPr/>
            </p:nvSpPr>
            <p:spPr>
              <a:xfrm rot="5400000">
                <a:off x="8247259" y="3377902"/>
                <a:ext cx="645557" cy="578854"/>
              </a:xfrm>
              <a:prstGeom prst="hexagon">
                <a:avLst/>
              </a:prstGeom>
              <a:solidFill>
                <a:srgbClr val="00A65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2" name="Picture 11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337222" y="3450655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5" name="Group 154"/>
            <p:cNvGrpSpPr/>
            <p:nvPr/>
          </p:nvGrpSpPr>
          <p:grpSpPr>
            <a:xfrm>
              <a:off x="9889453" y="3126643"/>
              <a:ext cx="520739" cy="580745"/>
              <a:chOff x="9264137" y="3344551"/>
              <a:chExt cx="578854" cy="645557"/>
            </a:xfrm>
          </p:grpSpPr>
          <p:sp>
            <p:nvSpPr>
              <p:cNvPr id="113" name="Hexagon 112"/>
              <p:cNvSpPr/>
              <p:nvPr/>
            </p:nvSpPr>
            <p:spPr>
              <a:xfrm rot="5400000">
                <a:off x="9230785" y="3377903"/>
                <a:ext cx="645557" cy="578854"/>
              </a:xfrm>
              <a:prstGeom prst="hexagon">
                <a:avLst/>
              </a:prstGeom>
              <a:solidFill>
                <a:srgbClr val="C6303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334270" y="3436831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7" name="Group 156"/>
            <p:cNvGrpSpPr/>
            <p:nvPr/>
          </p:nvGrpSpPr>
          <p:grpSpPr>
            <a:xfrm>
              <a:off x="9339813" y="3126643"/>
              <a:ext cx="520739" cy="580745"/>
              <a:chOff x="10900627" y="3575050"/>
              <a:chExt cx="578854" cy="645557"/>
            </a:xfrm>
          </p:grpSpPr>
          <p:sp>
            <p:nvSpPr>
              <p:cNvPr id="117" name="Hexagon 116"/>
              <p:cNvSpPr/>
              <p:nvPr/>
            </p:nvSpPr>
            <p:spPr>
              <a:xfrm rot="5400000">
                <a:off x="10867275" y="3608402"/>
                <a:ext cx="645557" cy="578854"/>
              </a:xfrm>
              <a:prstGeom prst="hexagon">
                <a:avLst/>
              </a:prstGeom>
              <a:solidFill>
                <a:srgbClr val="25085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084488" y="3620272"/>
                <a:ext cx="231902" cy="231446"/>
              </a:xfrm>
              <a:prstGeom prst="rect">
                <a:avLst/>
              </a:prstGeom>
            </p:spPr>
          </p:pic>
          <p:sp>
            <p:nvSpPr>
              <p:cNvPr id="119" name="Can 118"/>
              <p:cNvSpPr/>
              <p:nvPr/>
            </p:nvSpPr>
            <p:spPr>
              <a:xfrm>
                <a:off x="11099388" y="3886190"/>
                <a:ext cx="197142" cy="256479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rgbClr val="25085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9610672" y="3600553"/>
              <a:ext cx="520739" cy="580745"/>
              <a:chOff x="5678823" y="2057401"/>
              <a:chExt cx="493377" cy="550230"/>
            </a:xfrm>
          </p:grpSpPr>
          <p:sp>
            <p:nvSpPr>
              <p:cNvPr id="152" name="Hexagon 151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3" name="Picture 15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</p:grpSp>
      <p:grpSp>
        <p:nvGrpSpPr>
          <p:cNvPr id="24" name="Group 23"/>
          <p:cNvGrpSpPr/>
          <p:nvPr/>
        </p:nvGrpSpPr>
        <p:grpSpPr>
          <a:xfrm>
            <a:off x="6569382" y="3462248"/>
            <a:ext cx="4316273" cy="810765"/>
            <a:chOff x="6569382" y="3462248"/>
            <a:chExt cx="4316273" cy="810765"/>
          </a:xfrm>
        </p:grpSpPr>
        <p:sp>
          <p:nvSpPr>
            <p:cNvPr id="35" name="Rounded Rectangle 34"/>
            <p:cNvSpPr/>
            <p:nvPr/>
          </p:nvSpPr>
          <p:spPr>
            <a:xfrm>
              <a:off x="6569382" y="3462248"/>
              <a:ext cx="4316273" cy="810765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Business</a:t>
              </a:r>
              <a:endParaRPr lang="en-US" dirty="0"/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26541" y="3560680"/>
              <a:ext cx="686316" cy="684965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6569383" y="4359239"/>
            <a:ext cx="4316273" cy="810765"/>
            <a:chOff x="6569383" y="4359239"/>
            <a:chExt cx="4316273" cy="810765"/>
          </a:xfrm>
        </p:grpSpPr>
        <p:sp>
          <p:nvSpPr>
            <p:cNvPr id="36" name="Rounded Rectangle 35"/>
            <p:cNvSpPr/>
            <p:nvPr/>
          </p:nvSpPr>
          <p:spPr>
            <a:xfrm>
              <a:off x="6569383" y="4359239"/>
              <a:ext cx="4316273" cy="810765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</a:t>
              </a:r>
              <a:endParaRPr lang="en-US" dirty="0"/>
            </a:p>
          </p:txBody>
        </p:sp>
        <p:sp>
          <p:nvSpPr>
            <p:cNvPr id="40" name="Can 39"/>
            <p:cNvSpPr/>
            <p:nvPr/>
          </p:nvSpPr>
          <p:spPr>
            <a:xfrm>
              <a:off x="7034345" y="4503232"/>
              <a:ext cx="413978" cy="53857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25085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597584" y="1646486"/>
            <a:ext cx="4316273" cy="819925"/>
            <a:chOff x="6597584" y="1646486"/>
            <a:chExt cx="4316273" cy="819925"/>
          </a:xfrm>
        </p:grpSpPr>
        <p:sp>
          <p:nvSpPr>
            <p:cNvPr id="8" name="Rounded Rectangle 7"/>
            <p:cNvSpPr/>
            <p:nvPr/>
          </p:nvSpPr>
          <p:spPr>
            <a:xfrm>
              <a:off x="6597584" y="1646486"/>
              <a:ext cx="4316273" cy="810765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UI</a:t>
              </a:r>
              <a:endParaRPr lang="en-US" dirty="0"/>
            </a:p>
          </p:txBody>
        </p:sp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82781" y="1737771"/>
              <a:ext cx="730076" cy="72864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6597584" y="2544888"/>
            <a:ext cx="4316273" cy="810765"/>
            <a:chOff x="6597584" y="2544888"/>
            <a:chExt cx="4316273" cy="810765"/>
          </a:xfrm>
          <a:solidFill>
            <a:srgbClr val="C00000"/>
          </a:solidFill>
        </p:grpSpPr>
        <p:sp>
          <p:nvSpPr>
            <p:cNvPr id="33" name="Rounded Rectangle 32"/>
            <p:cNvSpPr/>
            <p:nvPr/>
          </p:nvSpPr>
          <p:spPr>
            <a:xfrm>
              <a:off x="6597584" y="2544888"/>
              <a:ext cx="4316273" cy="8107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Service</a:t>
              </a:r>
              <a:endParaRPr lang="en-US" dirty="0"/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24875" y="2625236"/>
              <a:ext cx="605367" cy="637975"/>
            </a:xfrm>
            <a:prstGeom prst="rect">
              <a:avLst/>
            </a:prstGeom>
            <a:grpFill/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603" y="5446752"/>
            <a:ext cx="2547450" cy="1108546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7919291" y="457200"/>
            <a:ext cx="1817782" cy="912932"/>
            <a:chOff x="7919291" y="457200"/>
            <a:chExt cx="1817782" cy="912932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19291" y="457200"/>
              <a:ext cx="508858" cy="912932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56332" y="483115"/>
              <a:ext cx="1080741" cy="887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47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Wizard of Oz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56332" y="3011365"/>
            <a:ext cx="2767487" cy="2601436"/>
            <a:chOff x="8656332" y="3011365"/>
            <a:chExt cx="2767487" cy="2601436"/>
          </a:xfrm>
        </p:grpSpPr>
        <p:sp>
          <p:nvSpPr>
            <p:cNvPr id="10" name="Rectangle 9"/>
            <p:cNvSpPr/>
            <p:nvPr/>
          </p:nvSpPr>
          <p:spPr>
            <a:xfrm>
              <a:off x="8656332" y="3011365"/>
              <a:ext cx="2767487" cy="26014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781380" y="3186638"/>
              <a:ext cx="1217696" cy="107521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83773" y="4893256"/>
              <a:ext cx="649847" cy="5534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71275" y="3786261"/>
              <a:ext cx="477648" cy="4690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 rot="5400000">
              <a:off x="10213476" y="3135213"/>
              <a:ext cx="1077941" cy="1162345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rot="16200000">
              <a:off x="8753194" y="4379218"/>
              <a:ext cx="1081373" cy="1053696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352306" y="4365382"/>
              <a:ext cx="477648" cy="4690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927326" y="4361951"/>
              <a:ext cx="649847" cy="108480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683773" y="4339759"/>
              <a:ext cx="649847" cy="49471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40747" y="3366902"/>
            <a:ext cx="3130783" cy="2461827"/>
            <a:chOff x="9339813" y="3126643"/>
            <a:chExt cx="1341238" cy="1054655"/>
          </a:xfrm>
        </p:grpSpPr>
        <p:grpSp>
          <p:nvGrpSpPr>
            <p:cNvPr id="154" name="Group 153"/>
            <p:cNvGrpSpPr/>
            <p:nvPr/>
          </p:nvGrpSpPr>
          <p:grpSpPr>
            <a:xfrm>
              <a:off x="10160312" y="3600552"/>
              <a:ext cx="520739" cy="580745"/>
              <a:chOff x="8280611" y="3344550"/>
              <a:chExt cx="578854" cy="645557"/>
            </a:xfrm>
          </p:grpSpPr>
          <p:sp>
            <p:nvSpPr>
              <p:cNvPr id="111" name="Hexagon 110"/>
              <p:cNvSpPr/>
              <p:nvPr/>
            </p:nvSpPr>
            <p:spPr>
              <a:xfrm rot="5400000">
                <a:off x="8247259" y="3377902"/>
                <a:ext cx="645557" cy="578854"/>
              </a:xfrm>
              <a:prstGeom prst="hexagon">
                <a:avLst/>
              </a:prstGeom>
              <a:solidFill>
                <a:srgbClr val="00A65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2" name="Picture 11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337222" y="3450655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5" name="Group 154"/>
            <p:cNvGrpSpPr/>
            <p:nvPr/>
          </p:nvGrpSpPr>
          <p:grpSpPr>
            <a:xfrm>
              <a:off x="9889453" y="3126643"/>
              <a:ext cx="520739" cy="580745"/>
              <a:chOff x="9264137" y="3344551"/>
              <a:chExt cx="578854" cy="645557"/>
            </a:xfrm>
          </p:grpSpPr>
          <p:sp>
            <p:nvSpPr>
              <p:cNvPr id="113" name="Hexagon 112"/>
              <p:cNvSpPr/>
              <p:nvPr/>
            </p:nvSpPr>
            <p:spPr>
              <a:xfrm rot="5400000">
                <a:off x="9230785" y="3377903"/>
                <a:ext cx="645557" cy="578854"/>
              </a:xfrm>
              <a:prstGeom prst="hexagon">
                <a:avLst/>
              </a:prstGeom>
              <a:solidFill>
                <a:srgbClr val="C6303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334270" y="3436831"/>
                <a:ext cx="461908" cy="460999"/>
              </a:xfrm>
              <a:prstGeom prst="rect">
                <a:avLst/>
              </a:prstGeom>
            </p:spPr>
          </p:pic>
        </p:grpSp>
        <p:grpSp>
          <p:nvGrpSpPr>
            <p:cNvPr id="157" name="Group 156"/>
            <p:cNvGrpSpPr/>
            <p:nvPr/>
          </p:nvGrpSpPr>
          <p:grpSpPr>
            <a:xfrm>
              <a:off x="9339813" y="3126643"/>
              <a:ext cx="520739" cy="580745"/>
              <a:chOff x="10900627" y="3575050"/>
              <a:chExt cx="578854" cy="645557"/>
            </a:xfrm>
          </p:grpSpPr>
          <p:sp>
            <p:nvSpPr>
              <p:cNvPr id="117" name="Hexagon 116"/>
              <p:cNvSpPr/>
              <p:nvPr/>
            </p:nvSpPr>
            <p:spPr>
              <a:xfrm rot="5400000">
                <a:off x="10867275" y="3608402"/>
                <a:ext cx="645557" cy="578854"/>
              </a:xfrm>
              <a:prstGeom prst="hexagon">
                <a:avLst/>
              </a:prstGeom>
              <a:solidFill>
                <a:srgbClr val="25085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084488" y="3620272"/>
                <a:ext cx="231902" cy="231446"/>
              </a:xfrm>
              <a:prstGeom prst="rect">
                <a:avLst/>
              </a:prstGeom>
            </p:spPr>
          </p:pic>
          <p:sp>
            <p:nvSpPr>
              <p:cNvPr id="119" name="Can 118"/>
              <p:cNvSpPr/>
              <p:nvPr/>
            </p:nvSpPr>
            <p:spPr>
              <a:xfrm>
                <a:off x="11099388" y="3886190"/>
                <a:ext cx="197142" cy="256479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rgbClr val="25085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9610672" y="3600553"/>
              <a:ext cx="520739" cy="580745"/>
              <a:chOff x="5678823" y="2057401"/>
              <a:chExt cx="493377" cy="550230"/>
            </a:xfrm>
          </p:grpSpPr>
          <p:sp>
            <p:nvSpPr>
              <p:cNvPr id="152" name="Hexagon 151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3" name="Picture 15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</p:grpSp>
      <p:grpSp>
        <p:nvGrpSpPr>
          <p:cNvPr id="3" name="Group 2"/>
          <p:cNvGrpSpPr/>
          <p:nvPr/>
        </p:nvGrpSpPr>
        <p:grpSpPr>
          <a:xfrm>
            <a:off x="8060912" y="2975918"/>
            <a:ext cx="3089687" cy="3447163"/>
            <a:chOff x="4481866" y="824981"/>
            <a:chExt cx="1373634" cy="1324984"/>
          </a:xfrm>
        </p:grpSpPr>
        <p:grpSp>
          <p:nvGrpSpPr>
            <p:cNvPr id="44" name="Group 43"/>
            <p:cNvGrpSpPr/>
            <p:nvPr/>
          </p:nvGrpSpPr>
          <p:grpSpPr>
            <a:xfrm>
              <a:off x="4481866" y="824981"/>
              <a:ext cx="1364889" cy="996308"/>
              <a:chOff x="6324600" y="723823"/>
              <a:chExt cx="1551527" cy="113254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6324600" y="738098"/>
                <a:ext cx="323063" cy="1118271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713965" y="723823"/>
                <a:ext cx="1162162" cy="111827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773372" y="799167"/>
                <a:ext cx="1043348" cy="212881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773372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766477" y="1462931"/>
                <a:ext cx="1026594" cy="280329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7046411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7319451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7592490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349685" y="1356884"/>
                <a:ext cx="272892" cy="17939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350402" y="834677"/>
                <a:ext cx="271459" cy="22839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349685" y="1099034"/>
                <a:ext cx="272892" cy="21266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Can 55"/>
            <p:cNvSpPr/>
            <p:nvPr/>
          </p:nvSpPr>
          <p:spPr>
            <a:xfrm>
              <a:off x="4824198" y="1882627"/>
              <a:ext cx="1031302" cy="26733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794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Applicable Points for </a:t>
            </a:r>
            <a:r>
              <a:rPr lang="en-US" dirty="0" err="1"/>
              <a:t>Microservices</a:t>
            </a:r>
            <a:endParaRPr lang="en-US" dirty="0"/>
          </a:p>
          <a:p>
            <a:r>
              <a:rPr lang="en-US" b="0" dirty="0" err="1" smtClean="0"/>
              <a:t>Microservices</a:t>
            </a:r>
            <a:r>
              <a:rPr lang="en-US" b="0" dirty="0" smtClean="0"/>
              <a:t> are not some new, revolutionary idea</a:t>
            </a:r>
          </a:p>
          <a:p>
            <a:r>
              <a:rPr lang="en-US" b="0" dirty="0" err="1" smtClean="0"/>
              <a:t>Microservices</a:t>
            </a:r>
            <a:r>
              <a:rPr lang="en-US" b="0" dirty="0" smtClean="0"/>
              <a:t> are not Simple; they are just another form of complex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Wizard of Oz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95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How to Train Your Mother-in-Law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0696" y="2134402"/>
            <a:ext cx="1174282" cy="200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801" y="2732454"/>
            <a:ext cx="3646083" cy="36096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66197" y="2335177"/>
            <a:ext cx="7881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Dragon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Hexagon 12"/>
          <p:cNvSpPr/>
          <p:nvPr/>
        </p:nvSpPr>
        <p:spPr>
          <a:xfrm>
            <a:off x="6435112" y="3013379"/>
            <a:ext cx="1888067" cy="1422400"/>
          </a:xfrm>
          <a:prstGeom prst="hexagon">
            <a:avLst/>
          </a:prstGeom>
          <a:noFill/>
          <a:ln>
            <a:solidFill>
              <a:srgbClr val="D3B5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3161" y="3221983"/>
            <a:ext cx="485614" cy="98200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6597988" y="3477286"/>
            <a:ext cx="1530566" cy="461752"/>
            <a:chOff x="5835987" y="3477286"/>
            <a:chExt cx="1530566" cy="461752"/>
          </a:xfrm>
        </p:grpSpPr>
        <p:grpSp>
          <p:nvGrpSpPr>
            <p:cNvPr id="16" name="Group 15"/>
            <p:cNvGrpSpPr/>
            <p:nvPr/>
          </p:nvGrpSpPr>
          <p:grpSpPr>
            <a:xfrm>
              <a:off x="6343696" y="3510121"/>
              <a:ext cx="1022857" cy="428917"/>
              <a:chOff x="3647605" y="2587207"/>
              <a:chExt cx="1022857" cy="428917"/>
            </a:xfrm>
          </p:grpSpPr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35987" y="3477286"/>
              <a:ext cx="438151" cy="461752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505496" y="3416416"/>
            <a:ext cx="1747300" cy="565093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6435112" y="1251331"/>
            <a:ext cx="1888067" cy="1422400"/>
          </a:xfrm>
          <a:prstGeom prst="hexagon">
            <a:avLst/>
          </a:prstGeom>
          <a:noFill/>
          <a:ln>
            <a:solidFill>
              <a:srgbClr val="D3B5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6597988" y="1715238"/>
            <a:ext cx="1530566" cy="461752"/>
            <a:chOff x="5835987" y="3477286"/>
            <a:chExt cx="1530566" cy="461752"/>
          </a:xfrm>
        </p:grpSpPr>
        <p:grpSp>
          <p:nvGrpSpPr>
            <p:cNvPr id="30" name="Group 29"/>
            <p:cNvGrpSpPr/>
            <p:nvPr/>
          </p:nvGrpSpPr>
          <p:grpSpPr>
            <a:xfrm>
              <a:off x="6343696" y="3510121"/>
              <a:ext cx="1022857" cy="428917"/>
              <a:chOff x="3647605" y="2587207"/>
              <a:chExt cx="1022857" cy="428917"/>
            </a:xfrm>
          </p:grpSpPr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35987" y="3477286"/>
              <a:ext cx="438151" cy="461752"/>
            </a:xfrm>
            <a:prstGeom prst="rect">
              <a:avLst/>
            </a:prstGeom>
          </p:spPr>
        </p:pic>
      </p:grpSp>
      <p:sp>
        <p:nvSpPr>
          <p:cNvPr id="34" name="Hexagon 33"/>
          <p:cNvSpPr/>
          <p:nvPr/>
        </p:nvSpPr>
        <p:spPr>
          <a:xfrm>
            <a:off x="6435112" y="4919677"/>
            <a:ext cx="1888067" cy="1422400"/>
          </a:xfrm>
          <a:prstGeom prst="hexagon">
            <a:avLst/>
          </a:prstGeom>
          <a:noFill/>
          <a:ln>
            <a:solidFill>
              <a:srgbClr val="D3B5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6597988" y="5383584"/>
            <a:ext cx="1530566" cy="461752"/>
            <a:chOff x="5835987" y="3477286"/>
            <a:chExt cx="1530566" cy="461752"/>
          </a:xfrm>
        </p:grpSpPr>
        <p:grpSp>
          <p:nvGrpSpPr>
            <p:cNvPr id="36" name="Group 35"/>
            <p:cNvGrpSpPr/>
            <p:nvPr/>
          </p:nvGrpSpPr>
          <p:grpSpPr>
            <a:xfrm>
              <a:off x="6343696" y="3510121"/>
              <a:ext cx="1022857" cy="428917"/>
              <a:chOff x="3647605" y="2587207"/>
              <a:chExt cx="1022857" cy="428917"/>
            </a:xfrm>
          </p:grpSpPr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35987" y="3477286"/>
              <a:ext cx="438151" cy="461752"/>
            </a:xfrm>
            <a:prstGeom prst="rect">
              <a:avLst/>
            </a:prstGeom>
          </p:spPr>
        </p:pic>
      </p:grpSp>
      <p:sp>
        <p:nvSpPr>
          <p:cNvPr id="40" name="Bent-Up Arrow 39"/>
          <p:cNvSpPr/>
          <p:nvPr/>
        </p:nvSpPr>
        <p:spPr>
          <a:xfrm rot="5400000" flipH="1">
            <a:off x="4598988" y="1375638"/>
            <a:ext cx="1510317" cy="192766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4478156" y="1024225"/>
            <a:ext cx="1229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User Name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Password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89160" y="2409288"/>
            <a:ext cx="808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Access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Token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Bent-Up Arrow 43"/>
          <p:cNvSpPr/>
          <p:nvPr/>
        </p:nvSpPr>
        <p:spPr>
          <a:xfrm rot="5400000">
            <a:off x="4495381" y="4191547"/>
            <a:ext cx="1665001" cy="192766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4844505" y="4528798"/>
            <a:ext cx="808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Access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Token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803355" y="5860521"/>
            <a:ext cx="817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List of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Orders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7572" y="5111476"/>
            <a:ext cx="818194" cy="107221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6055" y="1410009"/>
            <a:ext cx="818194" cy="107221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8527572" y="3510121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Contracts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93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animBg="1"/>
      <p:bldP spid="18" grpId="0" animBg="1"/>
      <p:bldP spid="18" grpId="1" animBg="1"/>
      <p:bldP spid="28" grpId="0" animBg="1"/>
      <p:bldP spid="34" grpId="0" animBg="1"/>
      <p:bldP spid="40" grpId="0" animBg="1"/>
      <p:bldP spid="41" grpId="0"/>
      <p:bldP spid="42" grpId="0"/>
      <p:bldP spid="44" grpId="0" animBg="1"/>
      <p:bldP spid="45" grpId="0"/>
      <p:bldP spid="46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394710" y="5172419"/>
            <a:ext cx="1564195" cy="10281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21200" y="894080"/>
            <a:ext cx="1503680" cy="1899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System 1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6223338" y="894080"/>
            <a:ext cx="2585381" cy="1899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How to Train Your Mother-in-Law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0696" y="2134402"/>
            <a:ext cx="1174282" cy="200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66197" y="2335177"/>
            <a:ext cx="7881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Dragon</a:t>
            </a:r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435113" y="1251331"/>
            <a:ext cx="819128" cy="617101"/>
            <a:chOff x="6435112" y="1251331"/>
            <a:chExt cx="1888067" cy="1422400"/>
          </a:xfrm>
        </p:grpSpPr>
        <p:sp>
          <p:nvSpPr>
            <p:cNvPr id="28" name="Hexagon 27"/>
            <p:cNvSpPr/>
            <p:nvPr/>
          </p:nvSpPr>
          <p:spPr>
            <a:xfrm>
              <a:off x="6435112" y="1251331"/>
              <a:ext cx="1888067" cy="1422400"/>
            </a:xfrm>
            <a:prstGeom prst="hexagon">
              <a:avLst/>
            </a:prstGeom>
            <a:noFill/>
            <a:ln>
              <a:solidFill>
                <a:srgbClr val="D3B5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6597988" y="1715238"/>
              <a:ext cx="1530566" cy="461752"/>
              <a:chOff x="5835987" y="3477286"/>
              <a:chExt cx="1530566" cy="461752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6343696" y="3510121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32" name="Picture 31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33" name="Picture 32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835987" y="3477286"/>
                <a:ext cx="438151" cy="461752"/>
              </a:xfrm>
              <a:prstGeom prst="rect">
                <a:avLst/>
              </a:prstGeom>
            </p:spPr>
          </p:pic>
        </p:grpSp>
      </p:grpSp>
      <p:grpSp>
        <p:nvGrpSpPr>
          <p:cNvPr id="50" name="Group 49"/>
          <p:cNvGrpSpPr/>
          <p:nvPr/>
        </p:nvGrpSpPr>
        <p:grpSpPr>
          <a:xfrm>
            <a:off x="6442117" y="2026626"/>
            <a:ext cx="819128" cy="617101"/>
            <a:chOff x="6435112" y="1251331"/>
            <a:chExt cx="1888067" cy="1422400"/>
          </a:xfrm>
        </p:grpSpPr>
        <p:sp>
          <p:nvSpPr>
            <p:cNvPr id="51" name="Hexagon 50"/>
            <p:cNvSpPr/>
            <p:nvPr/>
          </p:nvSpPr>
          <p:spPr>
            <a:xfrm>
              <a:off x="6435112" y="1251331"/>
              <a:ext cx="1888067" cy="1422400"/>
            </a:xfrm>
            <a:prstGeom prst="hexagon">
              <a:avLst/>
            </a:prstGeom>
            <a:noFill/>
            <a:ln>
              <a:solidFill>
                <a:srgbClr val="D3B5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6597988" y="1715238"/>
              <a:ext cx="1530566" cy="461752"/>
              <a:chOff x="5835987" y="3477286"/>
              <a:chExt cx="1530566" cy="461752"/>
            </a:xfrm>
          </p:grpSpPr>
          <p:grpSp>
            <p:nvGrpSpPr>
              <p:cNvPr id="53" name="Group 52"/>
              <p:cNvGrpSpPr/>
              <p:nvPr/>
            </p:nvGrpSpPr>
            <p:grpSpPr>
              <a:xfrm>
                <a:off x="6343696" y="3510121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55" name="Picture 54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56" name="Picture 55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835987" y="3477286"/>
                <a:ext cx="438151" cy="461752"/>
              </a:xfrm>
              <a:prstGeom prst="rect">
                <a:avLst/>
              </a:prstGeom>
            </p:spPr>
          </p:pic>
        </p:grpSp>
      </p:grpSp>
      <p:sp>
        <p:nvSpPr>
          <p:cNvPr id="9" name="Right Arrow 8"/>
          <p:cNvSpPr/>
          <p:nvPr/>
        </p:nvSpPr>
        <p:spPr>
          <a:xfrm rot="10800000">
            <a:off x="5577536" y="1652924"/>
            <a:ext cx="955041" cy="547846"/>
          </a:xfrm>
          <a:prstGeom prst="rightArrow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2394718" y="3921702"/>
            <a:ext cx="1503680" cy="2278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System 1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6394710" y="3965400"/>
            <a:ext cx="1564195" cy="10281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Right Arrow 58"/>
          <p:cNvSpPr/>
          <p:nvPr/>
        </p:nvSpPr>
        <p:spPr>
          <a:xfrm>
            <a:off x="3580549" y="4809077"/>
            <a:ext cx="3132011" cy="547846"/>
          </a:xfrm>
          <a:prstGeom prst="rightArrow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821481" y="4340775"/>
            <a:ext cx="525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ESB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300168" y="5402307"/>
            <a:ext cx="1692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Message Queue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289533" y="5874966"/>
            <a:ext cx="1659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Integration Hub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13520" y="1449041"/>
            <a:ext cx="1814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Message Based</a:t>
            </a:r>
          </a:p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Real Time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175129" y="4710107"/>
            <a:ext cx="34275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Batches</a:t>
            </a:r>
          </a:p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Publisher/Subscriber</a:t>
            </a:r>
          </a:p>
          <a:p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Many Systems with same data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39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5366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Applicable Points for </a:t>
            </a:r>
            <a:r>
              <a:rPr lang="en-US" dirty="0" err="1"/>
              <a:t>Microservices</a:t>
            </a:r>
            <a:endParaRPr lang="en-US" dirty="0"/>
          </a:p>
          <a:p>
            <a:r>
              <a:rPr lang="en-US" b="0" dirty="0" err="1" smtClean="0"/>
              <a:t>Microservices</a:t>
            </a:r>
            <a:r>
              <a:rPr lang="en-US" b="0" dirty="0" smtClean="0"/>
              <a:t> are an integration technology, therefore …</a:t>
            </a:r>
          </a:p>
          <a:p>
            <a:r>
              <a:rPr lang="en-US" b="0" dirty="0" err="1" smtClean="0"/>
              <a:t>Microservices</a:t>
            </a:r>
            <a:r>
              <a:rPr lang="en-US" b="0" dirty="0" smtClean="0"/>
              <a:t> deal with boundaries</a:t>
            </a:r>
          </a:p>
          <a:p>
            <a:r>
              <a:rPr lang="en-US" b="0" dirty="0" smtClean="0"/>
              <a:t>Focusing on contracts up front will reduce issues during development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Wizard of Oz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72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Back to the Future</a:t>
            </a: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1038244" y="2731891"/>
            <a:ext cx="1790700" cy="1517903"/>
            <a:chOff x="8661400" y="2303325"/>
            <a:chExt cx="1790700" cy="1517903"/>
          </a:xfrm>
        </p:grpSpPr>
        <p:sp>
          <p:nvSpPr>
            <p:cNvPr id="49" name="Rectangle 48"/>
            <p:cNvSpPr/>
            <p:nvPr/>
          </p:nvSpPr>
          <p:spPr>
            <a:xfrm>
              <a:off x="8773428" y="2855097"/>
              <a:ext cx="1544854" cy="96613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49"/>
            <p:cNvSpPr/>
            <p:nvPr/>
          </p:nvSpPr>
          <p:spPr>
            <a:xfrm>
              <a:off x="8661400" y="2303325"/>
              <a:ext cx="1790700" cy="551772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9370286" y="2965081"/>
              <a:ext cx="380998" cy="74616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9560785" y="3319524"/>
              <a:ext cx="125129" cy="1251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8874496" y="3089382"/>
              <a:ext cx="380998" cy="421784"/>
              <a:chOff x="8874496" y="3089382"/>
              <a:chExt cx="380998" cy="421784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8874496" y="3089382"/>
                <a:ext cx="380998" cy="42178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/>
              <p:cNvCxnSpPr>
                <a:stCxn id="58" idx="0"/>
                <a:endCxn id="58" idx="2"/>
              </p:cNvCxnSpPr>
              <p:nvPr/>
            </p:nvCxnSpPr>
            <p:spPr>
              <a:xfrm>
                <a:off x="9064995" y="3089382"/>
                <a:ext cx="0" cy="4217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>
                <a:stCxn id="58" idx="1"/>
                <a:endCxn id="58" idx="3"/>
              </p:cNvCxnSpPr>
              <p:nvPr/>
            </p:nvCxnSpPr>
            <p:spPr>
              <a:xfrm>
                <a:off x="8874496" y="3300274"/>
                <a:ext cx="38099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9854866" y="3089382"/>
              <a:ext cx="380998" cy="421784"/>
              <a:chOff x="8874496" y="3089382"/>
              <a:chExt cx="380998" cy="421784"/>
            </a:xfrm>
          </p:grpSpPr>
          <p:sp>
            <p:nvSpPr>
              <p:cNvPr id="55" name="Rectangle 54"/>
              <p:cNvSpPr/>
              <p:nvPr/>
            </p:nvSpPr>
            <p:spPr>
              <a:xfrm>
                <a:off x="8874496" y="3089382"/>
                <a:ext cx="380998" cy="42178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0"/>
                <a:endCxn id="55" idx="2"/>
              </p:cNvCxnSpPr>
              <p:nvPr/>
            </p:nvCxnSpPr>
            <p:spPr>
              <a:xfrm>
                <a:off x="9064995" y="3089382"/>
                <a:ext cx="0" cy="4217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1"/>
                <a:endCxn id="55" idx="3"/>
              </p:cNvCxnSpPr>
              <p:nvPr/>
            </p:nvCxnSpPr>
            <p:spPr>
              <a:xfrm>
                <a:off x="8874496" y="3300274"/>
                <a:ext cx="38099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1" name="TextBox 60"/>
          <p:cNvSpPr txBox="1"/>
          <p:nvPr/>
        </p:nvSpPr>
        <p:spPr>
          <a:xfrm>
            <a:off x="1115014" y="4593618"/>
            <a:ext cx="1678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>
                <a:solidFill>
                  <a:schemeClr val="bg1"/>
                </a:solidFill>
                <a:latin typeface="Jenna Sue" pitchFamily="2" charset="0"/>
              </a:rPr>
              <a:t>Mi</a:t>
            </a:r>
            <a:r>
              <a:rPr lang="en-US" sz="4400" dirty="0" smtClean="0">
                <a:solidFill>
                  <a:schemeClr val="bg1"/>
                </a:solidFill>
                <a:latin typeface="Jenna Sue" pitchFamily="2" charset="0"/>
              </a:rPr>
              <a:t> casa </a:t>
            </a:r>
            <a:r>
              <a:rPr lang="en-US" sz="4400" dirty="0" err="1" smtClean="0">
                <a:solidFill>
                  <a:schemeClr val="bg1"/>
                </a:solidFill>
                <a:latin typeface="Jenna Sue" pitchFamily="2" charset="0"/>
              </a:rPr>
              <a:t>es</a:t>
            </a:r>
            <a:endParaRPr lang="en-US" sz="4400" dirty="0" smtClean="0">
              <a:solidFill>
                <a:schemeClr val="bg1"/>
              </a:solidFill>
              <a:latin typeface="Jenna Sue" pitchFamily="2" charset="0"/>
            </a:endParaRPr>
          </a:p>
          <a:p>
            <a:r>
              <a:rPr lang="en-US" sz="4400" dirty="0" smtClean="0">
                <a:solidFill>
                  <a:schemeClr val="bg1"/>
                </a:solidFill>
                <a:latin typeface="Jenna Sue" pitchFamily="2" charset="0"/>
              </a:rPr>
              <a:t>Su casa!</a:t>
            </a:r>
            <a:endParaRPr lang="en-US" sz="4400" dirty="0">
              <a:solidFill>
                <a:schemeClr val="bg1"/>
              </a:solidFill>
              <a:latin typeface="Jenna Sue" pitchFamily="2" charset="0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5385327" y="2616376"/>
            <a:ext cx="5078427" cy="2903273"/>
            <a:chOff x="5336689" y="1891749"/>
            <a:chExt cx="5078427" cy="2903273"/>
          </a:xfrm>
        </p:grpSpPr>
        <p:sp>
          <p:nvSpPr>
            <p:cNvPr id="63" name="Rectangle 62"/>
            <p:cNvSpPr/>
            <p:nvPr/>
          </p:nvSpPr>
          <p:spPr>
            <a:xfrm>
              <a:off x="6863617" y="4355225"/>
              <a:ext cx="1998133" cy="439797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 rot="16200000">
              <a:off x="5630623" y="3128458"/>
              <a:ext cx="1998133" cy="439797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 rot="16200000">
              <a:off x="8081549" y="3136261"/>
              <a:ext cx="1998133" cy="439797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6862583" y="1891749"/>
              <a:ext cx="1998133" cy="439797"/>
            </a:xfrm>
            <a:prstGeom prst="rect">
              <a:avLst/>
            </a:prstGeom>
            <a:solidFill>
              <a:srgbClr val="FF993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336689" y="2382128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400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360157" y="3678364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400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9521910" y="2352450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400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9545378" y="3648686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400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863617" y="2341485"/>
              <a:ext cx="1998133" cy="1998133"/>
            </a:xfrm>
            <a:prstGeom prst="ellipse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5360157" y="164812"/>
            <a:ext cx="5062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CASA Development Model 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7093173" y="3227555"/>
            <a:ext cx="1636295" cy="1365679"/>
            <a:chOff x="7044535" y="2502928"/>
            <a:chExt cx="1636295" cy="1365679"/>
          </a:xfrm>
        </p:grpSpPr>
        <p:sp>
          <p:nvSpPr>
            <p:cNvPr id="79" name="TextBox 78"/>
            <p:cNvSpPr txBox="1"/>
            <p:nvPr/>
          </p:nvSpPr>
          <p:spPr>
            <a:xfrm>
              <a:off x="7044535" y="2502928"/>
              <a:ext cx="16362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CORE</a:t>
              </a:r>
              <a:endParaRPr lang="en-US" sz="2800" b="1" dirty="0"/>
            </a:p>
          </p:txBody>
        </p: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14188" y="3118044"/>
              <a:ext cx="752043" cy="750563"/>
            </a:xfrm>
            <a:prstGeom prst="rect">
              <a:avLst/>
            </a:prstGeom>
          </p:spPr>
        </p:pic>
      </p:grpSp>
      <p:sp>
        <p:nvSpPr>
          <p:cNvPr id="81" name="TextBox 80"/>
          <p:cNvSpPr txBox="1"/>
          <p:nvPr/>
        </p:nvSpPr>
        <p:spPr>
          <a:xfrm>
            <a:off x="5385327" y="549095"/>
            <a:ext cx="5062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rgbClr val="B07BD7"/>
                </a:solidFill>
              </a:rPr>
              <a:t>C</a:t>
            </a:r>
            <a:r>
              <a:rPr lang="en-US" sz="3200" i="1" dirty="0" smtClean="0">
                <a:solidFill>
                  <a:schemeClr val="bg1"/>
                </a:solidFill>
              </a:rPr>
              <a:t>ore </a:t>
            </a:r>
            <a:r>
              <a:rPr lang="en-US" sz="3200" b="1" i="1" dirty="0" smtClean="0">
                <a:solidFill>
                  <a:srgbClr val="B07BD7"/>
                </a:solidFill>
              </a:rPr>
              <a:t>AS A</a:t>
            </a:r>
            <a:r>
              <a:rPr lang="en-US" sz="3200" i="1" dirty="0" smtClean="0">
                <a:solidFill>
                  <a:schemeClr val="bg1"/>
                </a:solidFill>
              </a:rPr>
              <a:t>pplication</a:t>
            </a:r>
            <a:endParaRPr lang="en-US" sz="3200" i="1" dirty="0">
              <a:solidFill>
                <a:schemeClr val="bg1"/>
              </a:solidFill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7074411" y="5047011"/>
            <a:ext cx="1835977" cy="523220"/>
            <a:chOff x="7025773" y="4322384"/>
            <a:chExt cx="1835977" cy="523220"/>
          </a:xfrm>
        </p:grpSpPr>
        <p:sp>
          <p:nvSpPr>
            <p:cNvPr id="83" name="TextBox 82"/>
            <p:cNvSpPr txBox="1"/>
            <p:nvPr/>
          </p:nvSpPr>
          <p:spPr>
            <a:xfrm>
              <a:off x="7225455" y="4322384"/>
              <a:ext cx="16362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DOMAIN</a:t>
              </a:r>
              <a:endParaRPr lang="en-US" sz="2800" b="1" dirty="0"/>
            </a:p>
          </p:txBody>
        </p:sp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25773" y="4412243"/>
              <a:ext cx="199682" cy="362751"/>
            </a:xfrm>
            <a:prstGeom prst="rect">
              <a:avLst/>
            </a:prstGeom>
          </p:spPr>
        </p:pic>
      </p:grpSp>
      <p:grpSp>
        <p:nvGrpSpPr>
          <p:cNvPr id="85" name="Group 84"/>
          <p:cNvGrpSpPr/>
          <p:nvPr/>
        </p:nvGrpSpPr>
        <p:grpSpPr>
          <a:xfrm>
            <a:off x="6456368" y="3073917"/>
            <a:ext cx="2912591" cy="1998133"/>
            <a:chOff x="6407730" y="2349290"/>
            <a:chExt cx="2912591" cy="1998133"/>
          </a:xfrm>
        </p:grpSpPr>
        <p:grpSp>
          <p:nvGrpSpPr>
            <p:cNvPr id="86" name="Group 85"/>
            <p:cNvGrpSpPr/>
            <p:nvPr/>
          </p:nvGrpSpPr>
          <p:grpSpPr>
            <a:xfrm>
              <a:off x="6407730" y="2349290"/>
              <a:ext cx="461665" cy="1998133"/>
              <a:chOff x="6407730" y="2349290"/>
              <a:chExt cx="461665" cy="1998133"/>
            </a:xfrm>
          </p:grpSpPr>
          <p:sp>
            <p:nvSpPr>
              <p:cNvPr id="90" name="TextBox 89"/>
              <p:cNvSpPr txBox="1"/>
              <p:nvPr/>
            </p:nvSpPr>
            <p:spPr>
              <a:xfrm rot="16200000">
                <a:off x="5808676" y="2948344"/>
                <a:ext cx="16597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CONTRACT</a:t>
                </a:r>
                <a:endParaRPr lang="en-US" sz="2400" b="1" dirty="0"/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80798" y="3940227"/>
                <a:ext cx="319851" cy="407196"/>
              </a:xfrm>
              <a:prstGeom prst="rect">
                <a:avLst/>
              </a:prstGeom>
            </p:spPr>
          </p:pic>
        </p:grpSp>
        <p:grpSp>
          <p:nvGrpSpPr>
            <p:cNvPr id="87" name="Group 86"/>
            <p:cNvGrpSpPr/>
            <p:nvPr/>
          </p:nvGrpSpPr>
          <p:grpSpPr>
            <a:xfrm>
              <a:off x="8858656" y="2357093"/>
              <a:ext cx="461665" cy="1990330"/>
              <a:chOff x="8858656" y="2357093"/>
              <a:chExt cx="461665" cy="1990330"/>
            </a:xfrm>
          </p:grpSpPr>
          <p:sp>
            <p:nvSpPr>
              <p:cNvPr id="88" name="TextBox 87"/>
              <p:cNvSpPr txBox="1"/>
              <p:nvPr/>
            </p:nvSpPr>
            <p:spPr>
              <a:xfrm rot="16200000">
                <a:off x="8263503" y="2952246"/>
                <a:ext cx="1651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/>
                  <a:t>CONTRACT</a:t>
                </a:r>
                <a:endParaRPr lang="en-US" sz="2400" b="1" dirty="0"/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947367" y="3940227"/>
                <a:ext cx="319851" cy="407196"/>
              </a:xfrm>
              <a:prstGeom prst="rect">
                <a:avLst/>
              </a:prstGeom>
            </p:spPr>
          </p:pic>
        </p:grpSp>
      </p:grpSp>
      <p:sp>
        <p:nvSpPr>
          <p:cNvPr id="92" name="TextBox 91"/>
          <p:cNvSpPr txBox="1"/>
          <p:nvPr/>
        </p:nvSpPr>
        <p:spPr>
          <a:xfrm>
            <a:off x="8314869" y="5533630"/>
            <a:ext cx="2311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B050"/>
                </a:solidFill>
              </a:rPr>
              <a:t>Domain Driven Design</a:t>
            </a:r>
            <a:endParaRPr lang="en-US" b="1" i="1" dirty="0">
              <a:solidFill>
                <a:srgbClr val="00B050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316921" y="5176455"/>
            <a:ext cx="14609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B07BD7"/>
                </a:solidFill>
              </a:rPr>
              <a:t>Contract First</a:t>
            </a:r>
            <a:br>
              <a:rPr lang="en-US" b="1" i="1" dirty="0" smtClean="0">
                <a:solidFill>
                  <a:srgbClr val="B07BD7"/>
                </a:solidFill>
              </a:rPr>
            </a:br>
            <a:r>
              <a:rPr lang="en-US" b="1" i="1" dirty="0" smtClean="0">
                <a:solidFill>
                  <a:srgbClr val="B07BD7"/>
                </a:solidFill>
              </a:rPr>
              <a:t>Development</a:t>
            </a:r>
            <a:endParaRPr lang="en-US" b="1" i="1" dirty="0">
              <a:solidFill>
                <a:srgbClr val="B07BD7"/>
              </a:solidFill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4384079" y="2363338"/>
            <a:ext cx="6931292" cy="2720541"/>
            <a:chOff x="4335441" y="1638711"/>
            <a:chExt cx="6931292" cy="2720541"/>
          </a:xfrm>
        </p:grpSpPr>
        <p:sp>
          <p:nvSpPr>
            <p:cNvPr id="95" name="Rectangle 94"/>
            <p:cNvSpPr/>
            <p:nvPr/>
          </p:nvSpPr>
          <p:spPr>
            <a:xfrm>
              <a:off x="5336689" y="2382128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ADAPTER</a:t>
              </a:r>
              <a:endParaRPr lang="en-US" sz="1400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5360157" y="3678364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ADAPTER</a:t>
              </a:r>
              <a:endParaRPr lang="en-US" sz="1400" dirty="0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9521910" y="2352450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ADAPTER</a:t>
              </a:r>
              <a:endParaRPr lang="en-US" sz="1400" dirty="0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9545378" y="3648686"/>
              <a:ext cx="869738" cy="6440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ADAPTER</a:t>
              </a:r>
              <a:endParaRPr lang="en-US" sz="1400" dirty="0"/>
            </a:p>
          </p:txBody>
        </p:sp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3951" y="2632648"/>
              <a:ext cx="738214" cy="2872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</p:pic>
        <p:pic>
          <p:nvPicPr>
            <p:cNvPr id="100" name="Picture 99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07419" y="3928884"/>
              <a:ext cx="738214" cy="2872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</p:pic>
        <p:pic>
          <p:nvPicPr>
            <p:cNvPr id="101" name="Picture 100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69172" y="2602970"/>
              <a:ext cx="738214" cy="2872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</p:pic>
        <p:pic>
          <p:nvPicPr>
            <p:cNvPr id="102" name="Picture 101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92640" y="3899206"/>
              <a:ext cx="738214" cy="2872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</p:pic>
        <p:sp>
          <p:nvSpPr>
            <p:cNvPr id="103" name="Can 102"/>
            <p:cNvSpPr/>
            <p:nvPr/>
          </p:nvSpPr>
          <p:spPr>
            <a:xfrm>
              <a:off x="10576222" y="2382128"/>
              <a:ext cx="561133" cy="537812"/>
            </a:xfrm>
            <a:prstGeom prst="can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" name="Picture 103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87024" y="2433594"/>
              <a:ext cx="651933" cy="684450"/>
            </a:xfrm>
            <a:prstGeom prst="rect">
              <a:avLst/>
            </a:prstGeom>
          </p:spPr>
        </p:pic>
        <p:pic>
          <p:nvPicPr>
            <p:cNvPr id="105" name="Picture 104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447199" y="3746627"/>
              <a:ext cx="690033" cy="612625"/>
            </a:xfrm>
            <a:prstGeom prst="rect">
              <a:avLst/>
            </a:prstGeom>
          </p:spPr>
        </p:pic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644433" y="3746627"/>
              <a:ext cx="622300" cy="566150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4335441" y="1638711"/>
              <a:ext cx="16035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 smtClean="0">
                  <a:solidFill>
                    <a:schemeClr val="bg1">
                      <a:lumMod val="85000"/>
                    </a:schemeClr>
                  </a:solidFill>
                </a:rPr>
                <a:t>Adapter-based</a:t>
              </a:r>
              <a:endParaRPr lang="en-US" b="1" i="1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en-US" b="1" i="1" dirty="0" smtClean="0">
                  <a:solidFill>
                    <a:schemeClr val="bg1">
                      <a:lumMod val="85000"/>
                    </a:schemeClr>
                  </a:solidFill>
                </a:rPr>
                <a:t>Boundaries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7026260" y="2583535"/>
            <a:ext cx="1883094" cy="523220"/>
            <a:chOff x="6977622" y="1858908"/>
            <a:chExt cx="1883094" cy="523220"/>
          </a:xfrm>
        </p:grpSpPr>
        <p:sp>
          <p:nvSpPr>
            <p:cNvPr id="110" name="TextBox 109"/>
            <p:cNvSpPr txBox="1"/>
            <p:nvPr/>
          </p:nvSpPr>
          <p:spPr>
            <a:xfrm>
              <a:off x="7621339" y="1858908"/>
              <a:ext cx="12393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TESTS</a:t>
              </a:r>
              <a:endParaRPr lang="en-US" sz="2800" b="1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77622" y="2018140"/>
              <a:ext cx="247833" cy="24734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85107" y="1935010"/>
              <a:ext cx="381162" cy="373410"/>
            </a:xfrm>
            <a:prstGeom prst="rect">
              <a:avLst/>
            </a:prstGeom>
          </p:spPr>
        </p:pic>
      </p:grpSp>
      <p:sp>
        <p:nvSpPr>
          <p:cNvPr id="113" name="TextBox 112"/>
          <p:cNvSpPr txBox="1"/>
          <p:nvPr/>
        </p:nvSpPr>
        <p:spPr>
          <a:xfrm>
            <a:off x="6869790" y="1613474"/>
            <a:ext cx="13460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9933"/>
                </a:solidFill>
              </a:rPr>
              <a:t>Test Driven/</a:t>
            </a:r>
          </a:p>
          <a:p>
            <a:r>
              <a:rPr lang="en-US" b="1" i="1" dirty="0" smtClean="0">
                <a:solidFill>
                  <a:srgbClr val="FF9933"/>
                </a:solidFill>
              </a:rPr>
              <a:t>Test Early</a:t>
            </a:r>
            <a:br>
              <a:rPr lang="en-US" b="1" i="1" dirty="0" smtClean="0">
                <a:solidFill>
                  <a:srgbClr val="FF9933"/>
                </a:solidFill>
              </a:rPr>
            </a:br>
            <a:r>
              <a:rPr lang="en-US" b="1" i="1" dirty="0" smtClean="0">
                <a:solidFill>
                  <a:srgbClr val="FF9933"/>
                </a:solidFill>
              </a:rPr>
              <a:t>Approach</a:t>
            </a:r>
            <a:endParaRPr lang="en-US" b="1" i="1" dirty="0">
              <a:solidFill>
                <a:srgbClr val="FF9933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8357142" y="1476419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FF00"/>
                </a:solidFill>
              </a:rPr>
              <a:t>TDD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502305" y="1936355"/>
            <a:ext cx="71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FF00"/>
                </a:solidFill>
              </a:rPr>
              <a:t>ATDD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002066" y="1623035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FF00"/>
                </a:solidFill>
              </a:rPr>
              <a:t>BDD</a:t>
            </a:r>
            <a:endParaRPr lang="en-US" b="1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33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81" grpId="0"/>
      <p:bldP spid="92" grpId="0"/>
      <p:bldP spid="93" grpId="0"/>
      <p:bldP spid="113" grpId="0"/>
      <p:bldP spid="114" grpId="0"/>
      <p:bldP spid="115" grpId="0"/>
      <p:bldP spid="11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Back to the Future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666874" y="2968626"/>
            <a:ext cx="5180200" cy="3889374"/>
          </a:xfrm>
          <a:prstGeom prst="rect">
            <a:avLst/>
          </a:prstGeom>
        </p:spPr>
      </p:pic>
      <p:sp>
        <p:nvSpPr>
          <p:cNvPr id="6" name="Hexagon 5"/>
          <p:cNvSpPr/>
          <p:nvPr/>
        </p:nvSpPr>
        <p:spPr>
          <a:xfrm>
            <a:off x="7248672" y="2050427"/>
            <a:ext cx="3310466" cy="2633134"/>
          </a:xfrm>
          <a:prstGeom prst="hexagon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943293" y="2389094"/>
            <a:ext cx="1998133" cy="199813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66336" y="3012878"/>
            <a:ext cx="752043" cy="7505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1813" y="2637074"/>
            <a:ext cx="277284" cy="1668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1813" y="3916216"/>
            <a:ext cx="277284" cy="166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9695" y="2662683"/>
            <a:ext cx="277284" cy="16688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9695" y="3941825"/>
            <a:ext cx="277284" cy="166888"/>
          </a:xfrm>
          <a:prstGeom prst="rect">
            <a:avLst/>
          </a:prstGeom>
        </p:spPr>
      </p:pic>
      <p:sp>
        <p:nvSpPr>
          <p:cNvPr id="13" name="Hexagon 12"/>
          <p:cNvSpPr/>
          <p:nvPr/>
        </p:nvSpPr>
        <p:spPr>
          <a:xfrm>
            <a:off x="4464208" y="3388160"/>
            <a:ext cx="3310466" cy="2633134"/>
          </a:xfrm>
          <a:prstGeom prst="hexagon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/>
          <p:cNvSpPr/>
          <p:nvPr/>
        </p:nvSpPr>
        <p:spPr>
          <a:xfrm>
            <a:off x="4493618" y="641085"/>
            <a:ext cx="3310466" cy="2633134"/>
          </a:xfrm>
          <a:prstGeom prst="hexagon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747159" y="5070307"/>
            <a:ext cx="23903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Hexagonal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Architecture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45715" y="4181507"/>
            <a:ext cx="1774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  <a:latin typeface="Jenna Sue" pitchFamily="2" charset="0"/>
              </a:rPr>
              <a:t>Alistaire</a:t>
            </a:r>
            <a:r>
              <a:rPr lang="en-US" sz="2800" dirty="0" smtClean="0">
                <a:solidFill>
                  <a:schemeClr val="bg1"/>
                </a:solidFill>
                <a:latin typeface="Jenna Sue" pitchFamily="2" charset="0"/>
              </a:rPr>
              <a:t> Cockburn</a:t>
            </a:r>
            <a:endParaRPr lang="en-US" sz="2800" dirty="0">
              <a:solidFill>
                <a:schemeClr val="bg1"/>
              </a:solidFill>
              <a:latin typeface="Jenna Su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73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8694" y="394028"/>
            <a:ext cx="2896317" cy="557333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839788" y="361236"/>
            <a:ext cx="4985602" cy="5691991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6544" y="361236"/>
            <a:ext cx="4985601" cy="3729574"/>
          </a:xfrm>
          <a:prstGeom prst="rect">
            <a:avLst/>
          </a:prstGeom>
        </p:spPr>
      </p:pic>
      <p:sp>
        <p:nvSpPr>
          <p:cNvPr id="38" name="Right Arrow 37"/>
          <p:cNvSpPr/>
          <p:nvPr/>
        </p:nvSpPr>
        <p:spPr>
          <a:xfrm rot="10800000">
            <a:off x="3807696" y="1841126"/>
            <a:ext cx="651510" cy="312449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 rot="10800000">
            <a:off x="4452429" y="2153575"/>
            <a:ext cx="651510" cy="3124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 rot="10800000">
            <a:off x="4549582" y="4529138"/>
            <a:ext cx="651510" cy="3124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 rot="10800000">
            <a:off x="4838651" y="3051006"/>
            <a:ext cx="651510" cy="312449"/>
          </a:xfrm>
          <a:prstGeom prst="rightArrow">
            <a:avLst/>
          </a:prstGeom>
          <a:solidFill>
            <a:srgbClr val="96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/>
          <p:cNvSpPr/>
          <p:nvPr/>
        </p:nvSpPr>
        <p:spPr>
          <a:xfrm rot="10800000">
            <a:off x="4133428" y="4806957"/>
            <a:ext cx="651510" cy="312449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Arrow 42"/>
          <p:cNvSpPr/>
          <p:nvPr/>
        </p:nvSpPr>
        <p:spPr>
          <a:xfrm rot="10800000">
            <a:off x="10802812" y="1684817"/>
            <a:ext cx="651510" cy="3124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ight Arrow 43"/>
          <p:cNvSpPr/>
          <p:nvPr/>
        </p:nvSpPr>
        <p:spPr>
          <a:xfrm rot="10800000">
            <a:off x="10947944" y="1994091"/>
            <a:ext cx="651510" cy="3124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0800000">
            <a:off x="10509137" y="2859003"/>
            <a:ext cx="651510" cy="3124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10947944" y="3115272"/>
            <a:ext cx="651510" cy="3124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8592729" y="4807432"/>
            <a:ext cx="1492744" cy="1492745"/>
            <a:chOff x="5309678" y="7778080"/>
            <a:chExt cx="1492744" cy="1492745"/>
          </a:xfrm>
        </p:grpSpPr>
        <p:sp>
          <p:nvSpPr>
            <p:cNvPr id="48" name="Oval 47"/>
            <p:cNvSpPr/>
            <p:nvPr/>
          </p:nvSpPr>
          <p:spPr>
            <a:xfrm>
              <a:off x="5309678" y="7778080"/>
              <a:ext cx="1492744" cy="1492745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835808" y="8358033"/>
              <a:ext cx="516143" cy="2740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CORE</a:t>
              </a:r>
              <a:endParaRPr lang="en-US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607070" y="6282842"/>
            <a:ext cx="1492744" cy="400649"/>
            <a:chOff x="5309678" y="9300146"/>
            <a:chExt cx="1492744" cy="400649"/>
          </a:xfrm>
        </p:grpSpPr>
        <p:sp>
          <p:nvSpPr>
            <p:cNvPr id="51" name="Rectangle 50"/>
            <p:cNvSpPr/>
            <p:nvPr/>
          </p:nvSpPr>
          <p:spPr>
            <a:xfrm>
              <a:off x="5309678" y="9300146"/>
              <a:ext cx="1492744" cy="400649"/>
            </a:xfrm>
            <a:prstGeom prst="rect">
              <a:avLst/>
            </a:prstGeom>
            <a:solidFill>
              <a:srgbClr val="6600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436206" y="9363441"/>
              <a:ext cx="1239686" cy="2740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Domain Models</a:t>
              </a:r>
              <a:endParaRPr lang="en-US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8604451" y="4397669"/>
            <a:ext cx="1492744" cy="400649"/>
            <a:chOff x="5309678" y="7400292"/>
            <a:chExt cx="1492744" cy="400649"/>
          </a:xfrm>
        </p:grpSpPr>
        <p:sp>
          <p:nvSpPr>
            <p:cNvPr id="54" name="Rectangle 53"/>
            <p:cNvSpPr/>
            <p:nvPr/>
          </p:nvSpPr>
          <p:spPr>
            <a:xfrm>
              <a:off x="5309678" y="7400292"/>
              <a:ext cx="1492744" cy="40064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16486" y="7428236"/>
              <a:ext cx="479127" cy="2740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Tests</a:t>
              </a:r>
              <a:endParaRPr lang="en-US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203803" y="4802569"/>
            <a:ext cx="2294042" cy="1492745"/>
            <a:chOff x="4909030" y="7807401"/>
            <a:chExt cx="2294042" cy="1492745"/>
          </a:xfrm>
        </p:grpSpPr>
        <p:sp>
          <p:nvSpPr>
            <p:cNvPr id="57" name="Rectangle 56"/>
            <p:cNvSpPr/>
            <p:nvPr/>
          </p:nvSpPr>
          <p:spPr>
            <a:xfrm rot="16200000">
              <a:off x="4362982" y="8353449"/>
              <a:ext cx="1492745" cy="40064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 rot="16200000">
              <a:off x="6256375" y="8353449"/>
              <a:ext cx="1492745" cy="40064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 rot="16200000">
              <a:off x="4743039" y="8434013"/>
              <a:ext cx="732631" cy="2740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Contract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 rot="16200000">
              <a:off x="6640253" y="8392207"/>
              <a:ext cx="732631" cy="2740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Contract</a:t>
              </a:r>
              <a:endParaRPr lang="en-US" dirty="0"/>
            </a:p>
          </p:txBody>
        </p:sp>
      </p:grpSp>
      <p:pic>
        <p:nvPicPr>
          <p:cNvPr id="61" name="Picture 60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5149" y="5254092"/>
            <a:ext cx="536333" cy="45881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10669535" y="5330308"/>
            <a:ext cx="609454" cy="400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Adapter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7438" y="5330308"/>
            <a:ext cx="477477" cy="504753"/>
          </a:xfrm>
          <a:prstGeom prst="rect">
            <a:avLst/>
          </a:prstGeom>
        </p:spPr>
      </p:pic>
      <p:sp>
        <p:nvSpPr>
          <p:cNvPr id="64" name="Right Arrow 63"/>
          <p:cNvSpPr/>
          <p:nvPr/>
        </p:nvSpPr>
        <p:spPr>
          <a:xfrm rot="10800000">
            <a:off x="9857627" y="598390"/>
            <a:ext cx="651510" cy="3124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9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Applicable Points for </a:t>
            </a:r>
            <a:r>
              <a:rPr lang="en-US" dirty="0" err="1"/>
              <a:t>Microservices</a:t>
            </a:r>
            <a:endParaRPr lang="en-US" dirty="0"/>
          </a:p>
          <a:p>
            <a:r>
              <a:rPr lang="en-US" b="0" dirty="0" smtClean="0"/>
              <a:t>Don’t reinvent the wheel each time – Focus on the core</a:t>
            </a:r>
          </a:p>
          <a:p>
            <a:r>
              <a:rPr lang="en-US" b="0" dirty="0" smtClean="0"/>
              <a:t>Separating concerns opens the door for the future</a:t>
            </a:r>
          </a:p>
          <a:p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Back to the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8388083"/>
              </p:ext>
            </p:extLst>
          </p:nvPr>
        </p:nvGraphicFramePr>
        <p:xfrm>
          <a:off x="838200" y="1825625"/>
          <a:ext cx="494658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95999" y="2365368"/>
            <a:ext cx="5190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Focus on business capabilities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5999" y="3239876"/>
            <a:ext cx="4679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 smtClean="0">
                <a:solidFill>
                  <a:srgbClr val="B07BD7"/>
                </a:solidFill>
                <a:latin typeface="Comic Sans MS" panose="030F0702030302020204" pitchFamily="66" charset="0"/>
              </a:rPr>
              <a:t>Microservices</a:t>
            </a:r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 are complex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5999" y="4945352"/>
            <a:ext cx="48894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Focus on the core to future</a:t>
            </a:r>
            <a:b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</a:br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proof your </a:t>
            </a:r>
            <a:r>
              <a:rPr lang="en-US" sz="2800" i="1" dirty="0" err="1" smtClean="0">
                <a:solidFill>
                  <a:srgbClr val="B07BD7"/>
                </a:solidFill>
                <a:latin typeface="Comic Sans MS" panose="030F0702030302020204" pitchFamily="66" charset="0"/>
              </a:rPr>
              <a:t>investements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5999" y="3991245"/>
            <a:ext cx="56140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 smtClean="0">
                <a:solidFill>
                  <a:srgbClr val="B07BD7"/>
                </a:solidFill>
                <a:latin typeface="Comic Sans MS" panose="030F0702030302020204" pitchFamily="66" charset="0"/>
              </a:rPr>
              <a:t>Microservices</a:t>
            </a:r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 live on boundaries</a:t>
            </a:r>
          </a:p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Focus on contracts first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96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for Invasion</a:t>
            </a:r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6798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3933382"/>
              </p:ext>
            </p:extLst>
          </p:nvPr>
        </p:nvGraphicFramePr>
        <p:xfrm>
          <a:off x="838200" y="1825625"/>
          <a:ext cx="494658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290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Big Short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664722" y="1575547"/>
            <a:ext cx="7184354" cy="4775294"/>
            <a:chOff x="924804" y="-58723"/>
            <a:chExt cx="10317752" cy="6858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24804" y="-58723"/>
              <a:ext cx="10317752" cy="6858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837976" y="5657425"/>
              <a:ext cx="3036153" cy="558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6EA92D"/>
                  </a:solidFill>
                </a:rPr>
                <a:t>Technology Trigger</a:t>
              </a:r>
              <a:endParaRPr lang="en-US" sz="2000" b="1" dirty="0">
                <a:solidFill>
                  <a:srgbClr val="6EA92D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90606" y="146536"/>
              <a:ext cx="4573669" cy="558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548235"/>
                  </a:solidFill>
                </a:rPr>
                <a:t>Peak of Inflated Expectations</a:t>
              </a:r>
              <a:endParaRPr lang="en-US" sz="2000" b="1" dirty="0">
                <a:solidFill>
                  <a:srgbClr val="548235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02966" y="5081089"/>
              <a:ext cx="4068091" cy="558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</a:rPr>
                <a:t>Trough of Disillusionment</a:t>
              </a:r>
              <a:endParaRPr lang="en-US" sz="2000" b="1" dirty="0">
                <a:solidFill>
                  <a:srgbClr val="C0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74002" y="3915876"/>
              <a:ext cx="3729308" cy="558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Slope of Enlightenment</a:t>
              </a:r>
              <a:endParaRPr lang="en-US" sz="2000" b="1" dirty="0">
                <a:solidFill>
                  <a:srgbClr val="0070C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46404" y="2044515"/>
              <a:ext cx="3649853" cy="558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Plateau of Productivity</a:t>
              </a:r>
              <a:endParaRPr lang="en-US" sz="2000" b="1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365696" y="679508"/>
              <a:ext cx="1511418" cy="1736521"/>
            </a:xfrm>
            <a:prstGeom prst="rect">
              <a:avLst/>
            </a:prstGeom>
            <a:noFill/>
            <a:ln w="38100">
              <a:solidFill>
                <a:srgbClr val="6600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7" name="Right Arrow 16"/>
            <p:cNvSpPr/>
            <p:nvPr/>
          </p:nvSpPr>
          <p:spPr>
            <a:xfrm rot="10800000">
              <a:off x="3967949" y="1182847"/>
              <a:ext cx="814773" cy="679508"/>
            </a:xfrm>
            <a:prstGeom prst="rightArrow">
              <a:avLst/>
            </a:prstGeom>
            <a:solidFill>
              <a:srgbClr val="6600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821833" y="1145945"/>
              <a:ext cx="3953073" cy="9029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err="1" smtClean="0">
                  <a:solidFill>
                    <a:srgbClr val="660033"/>
                  </a:solidFill>
                </a:rPr>
                <a:t>Microservices</a:t>
              </a:r>
              <a:endParaRPr lang="en-US" sz="3600" b="1" dirty="0">
                <a:solidFill>
                  <a:srgbClr val="660033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932076" y="2464023"/>
              <a:ext cx="1246835" cy="4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Big Data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03436" y="3006825"/>
              <a:ext cx="2077581" cy="4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Personalization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199499" y="2662069"/>
              <a:ext cx="1859548" cy="4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smtClean="0">
                  <a:solidFill>
                    <a:schemeClr val="bg1"/>
                  </a:solidFill>
                </a:rPr>
                <a:t>Virtualization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224709" y="3410168"/>
              <a:ext cx="813369" cy="4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SaaS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50831" y="2913463"/>
              <a:ext cx="823401" cy="4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PaaS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Rectangle 25"/>
          <p:cNvSpPr/>
          <p:nvPr/>
        </p:nvSpPr>
        <p:spPr>
          <a:xfrm>
            <a:off x="6417398" y="3460504"/>
            <a:ext cx="1052415" cy="1209157"/>
          </a:xfrm>
          <a:prstGeom prst="rect">
            <a:avLst/>
          </a:prstGeom>
          <a:noFill/>
          <a:ln w="38100">
            <a:solidFill>
              <a:srgbClr val="6600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44269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 smtClean="0">
                <a:latin typeface="Jenna Sue" pitchFamily="2" charset="0"/>
              </a:rPr>
              <a:t>Silver Bullets Kill Werewolves</a:t>
            </a:r>
            <a:endParaRPr lang="en-US" sz="6000" dirty="0">
              <a:latin typeface="Jenna Sue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Big Short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59876" y="1809527"/>
            <a:ext cx="3595407" cy="50484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255507">
            <a:off x="6565633" y="4888012"/>
            <a:ext cx="1672626" cy="5331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5719" y="2798823"/>
            <a:ext cx="3431800" cy="405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7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&amp;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4963" y="3152850"/>
            <a:ext cx="4957266" cy="2267713"/>
          </a:xfrm>
        </p:spPr>
        <p:txBody>
          <a:bodyPr/>
          <a:lstStyle/>
          <a:p>
            <a:r>
              <a:rPr lang="en-US" dirty="0" smtClean="0"/>
              <a:t>Location: </a:t>
            </a:r>
            <a:r>
              <a:rPr lang="en-US" dirty="0" err="1" smtClean="0"/>
              <a:t>Swang</a:t>
            </a:r>
            <a:r>
              <a:rPr lang="en-US" dirty="0" smtClean="0"/>
              <a:t> 246</a:t>
            </a:r>
          </a:p>
          <a:p>
            <a:r>
              <a:rPr lang="en-US" dirty="0" smtClean="0"/>
              <a:t>Date: August 20</a:t>
            </a:r>
          </a:p>
          <a:p>
            <a:r>
              <a:rPr lang="en-US" dirty="0" smtClean="0"/>
              <a:t>Time: 13:00 – 14:00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553881"/>
            <a:ext cx="4773246" cy="21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Hobbit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346761" y="1860842"/>
            <a:ext cx="4094995" cy="3387947"/>
            <a:chOff x="4038600" y="2057401"/>
            <a:chExt cx="3490303" cy="2887662"/>
          </a:xfrm>
        </p:grpSpPr>
        <p:sp>
          <p:nvSpPr>
            <p:cNvPr id="6" name="Rounded Rectangle 5"/>
            <p:cNvSpPr/>
            <p:nvPr/>
          </p:nvSpPr>
          <p:spPr>
            <a:xfrm>
              <a:off x="4038600" y="3459399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688471" y="2184640"/>
              <a:ext cx="1091228" cy="75728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UI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Hexagon 7"/>
            <p:cNvSpPr/>
            <p:nvPr/>
          </p:nvSpPr>
          <p:spPr>
            <a:xfrm rot="5400000">
              <a:off x="7007100" y="3518801"/>
              <a:ext cx="550230" cy="493377"/>
            </a:xfrm>
            <a:prstGeom prst="hexagon">
              <a:avLst/>
            </a:prstGeom>
            <a:solidFill>
              <a:srgbClr val="BF661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/>
            <p:cNvSpPr/>
            <p:nvPr/>
          </p:nvSpPr>
          <p:spPr>
            <a:xfrm rot="5400000">
              <a:off x="4166667" y="3607373"/>
              <a:ext cx="550230" cy="493377"/>
            </a:xfrm>
            <a:prstGeom prst="hexagon">
              <a:avLst/>
            </a:prstGeom>
            <a:solidFill>
              <a:srgbClr val="00A65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43345" y="3669383"/>
              <a:ext cx="393700" cy="392925"/>
            </a:xfrm>
            <a:prstGeom prst="rect">
              <a:avLst/>
            </a:prstGeom>
          </p:spPr>
        </p:pic>
        <p:sp>
          <p:nvSpPr>
            <p:cNvPr id="11" name="Hexagon 10"/>
            <p:cNvSpPr/>
            <p:nvPr/>
          </p:nvSpPr>
          <p:spPr>
            <a:xfrm rot="5400000">
              <a:off x="5004959" y="3607374"/>
              <a:ext cx="550230" cy="493377"/>
            </a:xfrm>
            <a:prstGeom prst="hexagon">
              <a:avLst/>
            </a:prstGeom>
            <a:solidFill>
              <a:srgbClr val="C630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93163" y="3657600"/>
              <a:ext cx="393700" cy="39292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92238" y="3528918"/>
              <a:ext cx="197658" cy="197269"/>
            </a:xfrm>
            <a:prstGeom prst="rect">
              <a:avLst/>
            </a:prstGeom>
          </p:spPr>
        </p:pic>
        <p:sp>
          <p:nvSpPr>
            <p:cNvPr id="14" name="Can 13"/>
            <p:cNvSpPr/>
            <p:nvPr/>
          </p:nvSpPr>
          <p:spPr>
            <a:xfrm>
              <a:off x="7204938" y="375556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BF66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Hexagon 14"/>
            <p:cNvSpPr/>
            <p:nvPr/>
          </p:nvSpPr>
          <p:spPr>
            <a:xfrm rot="5400000">
              <a:off x="6399795" y="3803836"/>
              <a:ext cx="550230" cy="493377"/>
            </a:xfrm>
            <a:prstGeom prst="hexagon">
              <a:avLst/>
            </a:prstGeom>
            <a:solidFill>
              <a:srgbClr val="25085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84933" y="3813953"/>
              <a:ext cx="197658" cy="197269"/>
            </a:xfrm>
            <a:prstGeom prst="rect">
              <a:avLst/>
            </a:prstGeom>
          </p:spPr>
        </p:pic>
        <p:sp>
          <p:nvSpPr>
            <p:cNvPr id="17" name="Can 16"/>
            <p:cNvSpPr/>
            <p:nvPr/>
          </p:nvSpPr>
          <p:spPr>
            <a:xfrm>
              <a:off x="6597633" y="4040604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25085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exagon 17"/>
            <p:cNvSpPr/>
            <p:nvPr/>
          </p:nvSpPr>
          <p:spPr>
            <a:xfrm rot="5400000">
              <a:off x="5751273" y="3528721"/>
              <a:ext cx="550230" cy="493377"/>
            </a:xfrm>
            <a:prstGeom prst="hexagon">
              <a:avLst/>
            </a:prstGeom>
            <a:solidFill>
              <a:srgbClr val="7D41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36411" y="3538838"/>
              <a:ext cx="197658" cy="197269"/>
            </a:xfrm>
            <a:prstGeom prst="rect">
              <a:avLst/>
            </a:prstGeom>
          </p:spPr>
        </p:pic>
        <p:sp>
          <p:nvSpPr>
            <p:cNvPr id="20" name="Can 19"/>
            <p:cNvSpPr/>
            <p:nvPr/>
          </p:nvSpPr>
          <p:spPr>
            <a:xfrm>
              <a:off x="5949111" y="376548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D41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an 20"/>
            <p:cNvSpPr/>
            <p:nvPr/>
          </p:nvSpPr>
          <p:spPr>
            <a:xfrm>
              <a:off x="4195093" y="4304910"/>
              <a:ext cx="493378" cy="527440"/>
            </a:xfrm>
            <a:prstGeom prst="can">
              <a:avLst/>
            </a:prstGeom>
            <a:solidFill>
              <a:srgbClr val="00A65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an 21"/>
            <p:cNvSpPr/>
            <p:nvPr/>
          </p:nvSpPr>
          <p:spPr>
            <a:xfrm>
              <a:off x="5043324" y="4304910"/>
              <a:ext cx="493378" cy="527440"/>
            </a:xfrm>
            <a:prstGeom prst="can">
              <a:avLst/>
            </a:prstGeom>
            <a:solidFill>
              <a:srgbClr val="C6303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Hexagon 22"/>
            <p:cNvSpPr/>
            <p:nvPr/>
          </p:nvSpPr>
          <p:spPr>
            <a:xfrm rot="5400000">
              <a:off x="5650397" y="2085827"/>
              <a:ext cx="550230" cy="493377"/>
            </a:xfrm>
            <a:prstGeom prst="hexagon">
              <a:avLst/>
            </a:prstGeom>
            <a:solidFill>
              <a:srgbClr val="F0B31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79699" y="2184640"/>
              <a:ext cx="296333" cy="295750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5949111" y="2518934"/>
              <a:ext cx="493377" cy="550230"/>
              <a:chOff x="5678823" y="2057401"/>
              <a:chExt cx="493377" cy="550230"/>
            </a:xfrm>
          </p:grpSpPr>
          <p:sp>
            <p:nvSpPr>
              <p:cNvPr id="50" name="Hexagon 49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6" name="Group 25"/>
            <p:cNvGrpSpPr/>
            <p:nvPr/>
          </p:nvGrpSpPr>
          <p:grpSpPr>
            <a:xfrm>
              <a:off x="5416977" y="2518934"/>
              <a:ext cx="493377" cy="550230"/>
              <a:chOff x="5678823" y="2057401"/>
              <a:chExt cx="493377" cy="550230"/>
            </a:xfrm>
          </p:grpSpPr>
          <p:sp>
            <p:nvSpPr>
              <p:cNvPr id="48" name="Hexagon 47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7" name="Group 26"/>
            <p:cNvGrpSpPr/>
            <p:nvPr/>
          </p:nvGrpSpPr>
          <p:grpSpPr>
            <a:xfrm>
              <a:off x="5120775" y="4516438"/>
              <a:ext cx="338475" cy="198650"/>
              <a:chOff x="10033671" y="5179471"/>
              <a:chExt cx="338475" cy="198650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6" name="Rectangle 45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4" name="Rectangle 43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8" name="Group 27"/>
            <p:cNvGrpSpPr/>
            <p:nvPr/>
          </p:nvGrpSpPr>
          <p:grpSpPr>
            <a:xfrm>
              <a:off x="4270957" y="4516192"/>
              <a:ext cx="338475" cy="198650"/>
              <a:chOff x="10033671" y="5179471"/>
              <a:chExt cx="338475" cy="1986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0" name="Rectangle 39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00944" y="2159563"/>
              <a:ext cx="296333" cy="295750"/>
            </a:xfrm>
            <a:prstGeom prst="rect">
              <a:avLst/>
            </a:prstGeom>
          </p:spPr>
        </p:pic>
        <p:sp>
          <p:nvSpPr>
            <p:cNvPr id="30" name="Rounded Rectangle 29"/>
            <p:cNvSpPr/>
            <p:nvPr/>
          </p:nvSpPr>
          <p:spPr>
            <a:xfrm>
              <a:off x="4877055" y="3440831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Arrow Connector 30"/>
            <p:cNvCxnSpPr>
              <a:stCxn id="6" idx="0"/>
              <a:endCxn id="48" idx="1"/>
            </p:cNvCxnSpPr>
            <p:nvPr/>
          </p:nvCxnSpPr>
          <p:spPr>
            <a:xfrm flipV="1">
              <a:off x="4445000" y="2945820"/>
              <a:ext cx="971978" cy="513579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30" idx="0"/>
            </p:cNvCxnSpPr>
            <p:nvPr/>
          </p:nvCxnSpPr>
          <p:spPr>
            <a:xfrm flipV="1">
              <a:off x="5283455" y="3018427"/>
              <a:ext cx="271967" cy="42240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8" idx="3"/>
            </p:cNvCxnSpPr>
            <p:nvPr/>
          </p:nvCxnSpPr>
          <p:spPr>
            <a:xfrm flipH="1" flipV="1">
              <a:off x="5802111" y="2975401"/>
              <a:ext cx="224277" cy="52489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5" idx="3"/>
              <a:endCxn id="50" idx="0"/>
            </p:cNvCxnSpPr>
            <p:nvPr/>
          </p:nvCxnSpPr>
          <p:spPr>
            <a:xfrm flipH="1" flipV="1">
              <a:off x="6195800" y="3069164"/>
              <a:ext cx="479110" cy="706246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8" idx="3"/>
              <a:endCxn id="50" idx="5"/>
            </p:cNvCxnSpPr>
            <p:nvPr/>
          </p:nvCxnSpPr>
          <p:spPr>
            <a:xfrm flipH="1" flipV="1">
              <a:off x="6442489" y="2945820"/>
              <a:ext cx="839726" cy="544555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Can 51"/>
          <p:cNvSpPr/>
          <p:nvPr/>
        </p:nvSpPr>
        <p:spPr>
          <a:xfrm>
            <a:off x="3786867" y="5401374"/>
            <a:ext cx="878513" cy="922867"/>
          </a:xfrm>
          <a:prstGeom prst="can">
            <a:avLst/>
          </a:prstGeom>
          <a:solidFill>
            <a:srgbClr val="00A65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3854698" y="5709138"/>
            <a:ext cx="745547" cy="198650"/>
            <a:chOff x="9474200" y="4746413"/>
            <a:chExt cx="745547" cy="198650"/>
          </a:xfrm>
        </p:grpSpPr>
        <p:grpSp>
          <p:nvGrpSpPr>
            <p:cNvPr id="54" name="Group 53"/>
            <p:cNvGrpSpPr/>
            <p:nvPr/>
          </p:nvGrpSpPr>
          <p:grpSpPr>
            <a:xfrm>
              <a:off x="9474200" y="4746413"/>
              <a:ext cx="134938" cy="198650"/>
              <a:chOff x="9474200" y="4746413"/>
              <a:chExt cx="134938" cy="198650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9474201" y="4792132"/>
                <a:ext cx="134937" cy="152931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9474200" y="4746413"/>
                <a:ext cx="134937" cy="4571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9677736" y="4746413"/>
              <a:ext cx="134938" cy="198650"/>
              <a:chOff x="9474200" y="4746413"/>
              <a:chExt cx="134938" cy="198650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474201" y="4792132"/>
                <a:ext cx="134937" cy="152931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9474200" y="4746413"/>
                <a:ext cx="134937" cy="4571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9881272" y="4746413"/>
              <a:ext cx="134938" cy="198650"/>
              <a:chOff x="9474200" y="4746413"/>
              <a:chExt cx="134938" cy="198650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9474201" y="4792132"/>
                <a:ext cx="134937" cy="152931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9474200" y="4746413"/>
                <a:ext cx="134937" cy="4571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10084809" y="4746413"/>
              <a:ext cx="134938" cy="198650"/>
              <a:chOff x="9474200" y="4746413"/>
              <a:chExt cx="134938" cy="198650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9474201" y="4792132"/>
                <a:ext cx="134937" cy="152931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9474200" y="4746413"/>
                <a:ext cx="134937" cy="4571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>
            <a:off x="3854697" y="5989796"/>
            <a:ext cx="134938" cy="198650"/>
            <a:chOff x="9474200" y="4746413"/>
            <a:chExt cx="134938" cy="198650"/>
          </a:xfrm>
        </p:grpSpPr>
        <p:sp>
          <p:nvSpPr>
            <p:cNvPr id="67" name="Rectangle 66"/>
            <p:cNvSpPr/>
            <p:nvPr/>
          </p:nvSpPr>
          <p:spPr>
            <a:xfrm>
              <a:off x="9474201" y="4792132"/>
              <a:ext cx="134937" cy="15293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9474200" y="4746413"/>
              <a:ext cx="134937" cy="4571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058233" y="5989796"/>
            <a:ext cx="134938" cy="198650"/>
            <a:chOff x="9474200" y="4746413"/>
            <a:chExt cx="134938" cy="198650"/>
          </a:xfrm>
        </p:grpSpPr>
        <p:sp>
          <p:nvSpPr>
            <p:cNvPr id="70" name="Rectangle 69"/>
            <p:cNvSpPr/>
            <p:nvPr/>
          </p:nvSpPr>
          <p:spPr>
            <a:xfrm>
              <a:off x="9474201" y="4792132"/>
              <a:ext cx="134937" cy="15293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9474200" y="4746413"/>
              <a:ext cx="134937" cy="4571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261769" y="5989796"/>
            <a:ext cx="134938" cy="198650"/>
            <a:chOff x="9474200" y="4746413"/>
            <a:chExt cx="134938" cy="198650"/>
          </a:xfrm>
        </p:grpSpPr>
        <p:sp>
          <p:nvSpPr>
            <p:cNvPr id="73" name="Rectangle 72"/>
            <p:cNvSpPr/>
            <p:nvPr/>
          </p:nvSpPr>
          <p:spPr>
            <a:xfrm>
              <a:off x="9474201" y="4792132"/>
              <a:ext cx="134937" cy="15293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9474200" y="4746413"/>
              <a:ext cx="134937" cy="4571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4465306" y="5989796"/>
            <a:ext cx="134938" cy="198650"/>
            <a:chOff x="9474200" y="4746413"/>
            <a:chExt cx="134938" cy="198650"/>
          </a:xfrm>
        </p:grpSpPr>
        <p:sp>
          <p:nvSpPr>
            <p:cNvPr id="76" name="Rectangle 75"/>
            <p:cNvSpPr/>
            <p:nvPr/>
          </p:nvSpPr>
          <p:spPr>
            <a:xfrm>
              <a:off x="9474201" y="4792132"/>
              <a:ext cx="134937" cy="15293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9474200" y="4746413"/>
              <a:ext cx="134937" cy="4571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ounded Rectangle 77"/>
          <p:cNvSpPr/>
          <p:nvPr/>
        </p:nvSpPr>
        <p:spPr>
          <a:xfrm>
            <a:off x="1092366" y="2927078"/>
            <a:ext cx="2589012" cy="1769363"/>
          </a:xfrm>
          <a:prstGeom prst="roundRect">
            <a:avLst/>
          </a:prstGeom>
          <a:solidFill>
            <a:srgbClr val="D8D9D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2178285" y="3957068"/>
            <a:ext cx="542320" cy="391021"/>
            <a:chOff x="10813506" y="2630298"/>
            <a:chExt cx="260693" cy="184336"/>
          </a:xfrm>
        </p:grpSpPr>
        <p:sp>
          <p:nvSpPr>
            <p:cNvPr id="80" name="Rectangle 79"/>
            <p:cNvSpPr/>
            <p:nvPr/>
          </p:nvSpPr>
          <p:spPr>
            <a:xfrm>
              <a:off x="10813506" y="2630298"/>
              <a:ext cx="260693" cy="18433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A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10813506" y="2684366"/>
              <a:ext cx="260693" cy="0"/>
            </a:xfrm>
            <a:prstGeom prst="line">
              <a:avLst/>
            </a:prstGeom>
            <a:ln>
              <a:solidFill>
                <a:srgbClr val="00A6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0813506" y="2760566"/>
              <a:ext cx="260693" cy="0"/>
            </a:xfrm>
            <a:prstGeom prst="line">
              <a:avLst/>
            </a:prstGeom>
            <a:ln>
              <a:solidFill>
                <a:srgbClr val="00A6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1751048" y="3467347"/>
            <a:ext cx="542320" cy="391021"/>
            <a:chOff x="10813506" y="2630298"/>
            <a:chExt cx="260693" cy="184336"/>
          </a:xfrm>
        </p:grpSpPr>
        <p:sp>
          <p:nvSpPr>
            <p:cNvPr id="84" name="Rectangle 83"/>
            <p:cNvSpPr/>
            <p:nvPr/>
          </p:nvSpPr>
          <p:spPr>
            <a:xfrm>
              <a:off x="10813506" y="2630298"/>
              <a:ext cx="260693" cy="18433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0B3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/>
            <p:nvPr/>
          </p:nvCxnSpPr>
          <p:spPr>
            <a:xfrm>
              <a:off x="10813506" y="2684366"/>
              <a:ext cx="260693" cy="0"/>
            </a:xfrm>
            <a:prstGeom prst="line">
              <a:avLst/>
            </a:prstGeom>
            <a:ln>
              <a:solidFill>
                <a:srgbClr val="F0B31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0813506" y="2760566"/>
              <a:ext cx="260693" cy="0"/>
            </a:xfrm>
            <a:prstGeom prst="line">
              <a:avLst/>
            </a:prstGeom>
            <a:ln>
              <a:solidFill>
                <a:srgbClr val="F0B31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4990388" y="3048525"/>
            <a:ext cx="1220124" cy="720394"/>
            <a:chOff x="4575487" y="3115257"/>
            <a:chExt cx="1220124" cy="720394"/>
          </a:xfrm>
        </p:grpSpPr>
        <p:sp>
          <p:nvSpPr>
            <p:cNvPr id="115" name="Rounded Rectangle 114"/>
            <p:cNvSpPr/>
            <p:nvPr/>
          </p:nvSpPr>
          <p:spPr>
            <a:xfrm>
              <a:off x="4575487" y="3115257"/>
              <a:ext cx="1220124" cy="720394"/>
            </a:xfrm>
            <a:prstGeom prst="roundRect">
              <a:avLst/>
            </a:prstGeom>
            <a:solidFill>
              <a:srgbClr val="D8D9D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97093" y="3324716"/>
              <a:ext cx="270316" cy="269784"/>
            </a:xfrm>
            <a:prstGeom prst="rect">
              <a:avLst/>
            </a:prstGeom>
          </p:spPr>
        </p:pic>
        <p:grpSp>
          <p:nvGrpSpPr>
            <p:cNvPr id="117" name="Group 116"/>
            <p:cNvGrpSpPr/>
            <p:nvPr/>
          </p:nvGrpSpPr>
          <p:grpSpPr>
            <a:xfrm>
              <a:off x="5077657" y="3256469"/>
              <a:ext cx="542320" cy="391021"/>
              <a:chOff x="10813506" y="2630298"/>
              <a:chExt cx="260693" cy="184336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10813506" y="2630298"/>
                <a:ext cx="260693" cy="18433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Connector 118"/>
              <p:cNvCxnSpPr/>
              <p:nvPr/>
            </p:nvCxnSpPr>
            <p:spPr>
              <a:xfrm>
                <a:off x="10813506" y="2684366"/>
                <a:ext cx="260693" cy="0"/>
              </a:xfrm>
              <a:prstGeom prst="line">
                <a:avLst/>
              </a:prstGeom>
              <a:ln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0813506" y="2760566"/>
                <a:ext cx="260693" cy="0"/>
              </a:xfrm>
              <a:prstGeom prst="line">
                <a:avLst/>
              </a:prstGeom>
              <a:ln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1" name="Group 180"/>
          <p:cNvGrpSpPr/>
          <p:nvPr/>
        </p:nvGrpSpPr>
        <p:grpSpPr>
          <a:xfrm>
            <a:off x="4990388" y="1518957"/>
            <a:ext cx="1220124" cy="720394"/>
            <a:chOff x="4970424" y="785644"/>
            <a:chExt cx="1220124" cy="720394"/>
          </a:xfrm>
        </p:grpSpPr>
        <p:sp>
          <p:nvSpPr>
            <p:cNvPr id="122" name="Rounded Rectangle 121"/>
            <p:cNvSpPr/>
            <p:nvPr/>
          </p:nvSpPr>
          <p:spPr>
            <a:xfrm>
              <a:off x="4970424" y="785644"/>
              <a:ext cx="1220124" cy="720394"/>
            </a:xfrm>
            <a:prstGeom prst="roundRect">
              <a:avLst/>
            </a:prstGeom>
            <a:solidFill>
              <a:srgbClr val="D8D9D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Picture 122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65758" y="1000170"/>
              <a:ext cx="283521" cy="282963"/>
            </a:xfrm>
            <a:prstGeom prst="rect">
              <a:avLst/>
            </a:prstGeom>
          </p:spPr>
        </p:pic>
        <p:grpSp>
          <p:nvGrpSpPr>
            <p:cNvPr id="124" name="Group 123"/>
            <p:cNvGrpSpPr/>
            <p:nvPr/>
          </p:nvGrpSpPr>
          <p:grpSpPr>
            <a:xfrm>
              <a:off x="5479687" y="932019"/>
              <a:ext cx="542320" cy="391021"/>
              <a:chOff x="10813506" y="2630298"/>
              <a:chExt cx="260693" cy="184336"/>
            </a:xfrm>
          </p:grpSpPr>
          <p:sp>
            <p:nvSpPr>
              <p:cNvPr id="125" name="Rectangle 124"/>
              <p:cNvSpPr/>
              <p:nvPr/>
            </p:nvSpPr>
            <p:spPr>
              <a:xfrm>
                <a:off x="10813506" y="2630298"/>
                <a:ext cx="260693" cy="18433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4B5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/>
              <p:cNvCxnSpPr/>
              <p:nvPr/>
            </p:nvCxnSpPr>
            <p:spPr>
              <a:xfrm>
                <a:off x="10813506" y="2684366"/>
                <a:ext cx="260693" cy="0"/>
              </a:xfrm>
              <a:prstGeom prst="line">
                <a:avLst/>
              </a:prstGeom>
              <a:ln>
                <a:solidFill>
                  <a:srgbClr val="F4B50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0813506" y="2760566"/>
                <a:ext cx="260693" cy="0"/>
              </a:xfrm>
              <a:prstGeom prst="line">
                <a:avLst/>
              </a:prstGeom>
              <a:ln>
                <a:solidFill>
                  <a:srgbClr val="F4B50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8" name="Group 127"/>
          <p:cNvGrpSpPr/>
          <p:nvPr/>
        </p:nvGrpSpPr>
        <p:grpSpPr>
          <a:xfrm>
            <a:off x="2427033" y="3275966"/>
            <a:ext cx="542320" cy="391021"/>
            <a:chOff x="10813506" y="2630298"/>
            <a:chExt cx="260693" cy="184336"/>
          </a:xfrm>
        </p:grpSpPr>
        <p:sp>
          <p:nvSpPr>
            <p:cNvPr id="129" name="Rectangle 128"/>
            <p:cNvSpPr/>
            <p:nvPr/>
          </p:nvSpPr>
          <p:spPr>
            <a:xfrm>
              <a:off x="10813506" y="2630298"/>
              <a:ext cx="260693" cy="18433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/>
            <p:nvPr/>
          </p:nvCxnSpPr>
          <p:spPr>
            <a:xfrm>
              <a:off x="10813506" y="2684366"/>
              <a:ext cx="260693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>
              <a:off x="10813506" y="2760566"/>
              <a:ext cx="260693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" name="Group 179"/>
          <p:cNvGrpSpPr/>
          <p:nvPr/>
        </p:nvGrpSpPr>
        <p:grpSpPr>
          <a:xfrm>
            <a:off x="5006418" y="2260500"/>
            <a:ext cx="1220124" cy="720394"/>
            <a:chOff x="4984703" y="1714605"/>
            <a:chExt cx="1220124" cy="720394"/>
          </a:xfrm>
        </p:grpSpPr>
        <p:sp>
          <p:nvSpPr>
            <p:cNvPr id="133" name="Rounded Rectangle 132"/>
            <p:cNvSpPr/>
            <p:nvPr/>
          </p:nvSpPr>
          <p:spPr>
            <a:xfrm>
              <a:off x="4984703" y="1714605"/>
              <a:ext cx="1220124" cy="720394"/>
            </a:xfrm>
            <a:prstGeom prst="roundRect">
              <a:avLst/>
            </a:prstGeom>
            <a:solidFill>
              <a:srgbClr val="D8D9D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/>
            <p:cNvGrpSpPr/>
            <p:nvPr/>
          </p:nvGrpSpPr>
          <p:grpSpPr>
            <a:xfrm>
              <a:off x="5492488" y="1879291"/>
              <a:ext cx="542320" cy="391021"/>
              <a:chOff x="10813506" y="2630298"/>
              <a:chExt cx="260693" cy="184336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10813506" y="2630298"/>
                <a:ext cx="260693" cy="18433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7" name="Straight Connector 136"/>
              <p:cNvCxnSpPr/>
              <p:nvPr/>
            </p:nvCxnSpPr>
            <p:spPr>
              <a:xfrm>
                <a:off x="10813506" y="2684366"/>
                <a:ext cx="260693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0813506" y="2760566"/>
                <a:ext cx="260693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35" name="Picture 134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46871" y="1880490"/>
              <a:ext cx="378149" cy="397009"/>
            </a:xfrm>
            <a:prstGeom prst="rect">
              <a:avLst/>
            </a:prstGeom>
          </p:spPr>
        </p:pic>
      </p:grpSp>
      <p:grpSp>
        <p:nvGrpSpPr>
          <p:cNvPr id="139" name="Group 138"/>
          <p:cNvGrpSpPr/>
          <p:nvPr/>
        </p:nvGrpSpPr>
        <p:grpSpPr>
          <a:xfrm>
            <a:off x="4976984" y="3876298"/>
            <a:ext cx="1220124" cy="720394"/>
            <a:chOff x="4582701" y="4220864"/>
            <a:chExt cx="1220124" cy="720394"/>
          </a:xfrm>
        </p:grpSpPr>
        <p:sp>
          <p:nvSpPr>
            <p:cNvPr id="140" name="Rounded Rectangle 139"/>
            <p:cNvSpPr/>
            <p:nvPr/>
          </p:nvSpPr>
          <p:spPr>
            <a:xfrm>
              <a:off x="4582701" y="4220864"/>
              <a:ext cx="1220124" cy="720394"/>
            </a:xfrm>
            <a:prstGeom prst="roundRect">
              <a:avLst/>
            </a:prstGeom>
            <a:solidFill>
              <a:srgbClr val="D8D9D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1" name="Group 140"/>
            <p:cNvGrpSpPr/>
            <p:nvPr/>
          </p:nvGrpSpPr>
          <p:grpSpPr>
            <a:xfrm>
              <a:off x="5084871" y="4364958"/>
              <a:ext cx="542320" cy="391021"/>
              <a:chOff x="10813506" y="2630298"/>
              <a:chExt cx="260693" cy="184336"/>
            </a:xfrm>
          </p:grpSpPr>
          <p:sp>
            <p:nvSpPr>
              <p:cNvPr id="143" name="Rectangle 142"/>
              <p:cNvSpPr/>
              <p:nvPr/>
            </p:nvSpPr>
            <p:spPr>
              <a:xfrm>
                <a:off x="10813506" y="2630298"/>
                <a:ext cx="260693" cy="18433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00A6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4" name="Straight Connector 143"/>
              <p:cNvCxnSpPr/>
              <p:nvPr/>
            </p:nvCxnSpPr>
            <p:spPr>
              <a:xfrm>
                <a:off x="10813506" y="2684366"/>
                <a:ext cx="260693" cy="0"/>
              </a:xfrm>
              <a:prstGeom prst="line">
                <a:avLst/>
              </a:prstGeom>
              <a:ln>
                <a:solidFill>
                  <a:srgbClr val="00A6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/>
            </p:nvCxnSpPr>
            <p:spPr>
              <a:xfrm>
                <a:off x="10813506" y="2760566"/>
                <a:ext cx="260693" cy="0"/>
              </a:xfrm>
              <a:prstGeom prst="line">
                <a:avLst/>
              </a:prstGeom>
              <a:ln>
                <a:solidFill>
                  <a:srgbClr val="00A6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4701487" y="4407616"/>
              <a:ext cx="251680" cy="289370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D8D9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9" name="TextBox 178"/>
          <p:cNvSpPr txBox="1"/>
          <p:nvPr/>
        </p:nvSpPr>
        <p:spPr>
          <a:xfrm>
            <a:off x="4044704" y="6377994"/>
            <a:ext cx="7694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chemeClr val="bg1"/>
                </a:solidFill>
              </a:rPr>
              <a:t>From Cesar de la Torre’s article – Azure Fabric and the </a:t>
            </a:r>
            <a:r>
              <a:rPr lang="en-US" sz="1400" i="1" dirty="0" err="1" smtClean="0">
                <a:solidFill>
                  <a:schemeClr val="bg1"/>
                </a:solidFill>
              </a:rPr>
              <a:t>Microservices</a:t>
            </a:r>
            <a:r>
              <a:rPr lang="en-US" sz="1400" i="1" dirty="0" smtClean="0">
                <a:solidFill>
                  <a:schemeClr val="bg1"/>
                </a:solidFill>
              </a:rPr>
              <a:t> Architecture – </a:t>
            </a:r>
            <a:r>
              <a:rPr lang="en-US" sz="1400" i="1" dirty="0" smtClean="0">
                <a:solidFill>
                  <a:schemeClr val="bg1"/>
                </a:solidFill>
                <a:hlinkClick r:id="rId5"/>
              </a:rPr>
              <a:t>http//:</a:t>
            </a:r>
            <a:r>
              <a:rPr lang="en-US" sz="1400" dirty="0" smtClean="0">
                <a:hlinkClick r:id="rId5"/>
              </a:rPr>
              <a:t>goo.gl/i4tTiM</a:t>
            </a:r>
            <a:endParaRPr lang="en-US" sz="1400" dirty="0"/>
          </a:p>
          <a:p>
            <a:endParaRPr lang="en-US" sz="1400" i="1" dirty="0">
              <a:solidFill>
                <a:schemeClr val="bg1"/>
              </a:solidFill>
            </a:endParaRPr>
          </a:p>
        </p:txBody>
      </p:sp>
      <p:cxnSp>
        <p:nvCxnSpPr>
          <p:cNvPr id="132" name="Straight Arrow Connector 131"/>
          <p:cNvCxnSpPr/>
          <p:nvPr/>
        </p:nvCxnSpPr>
        <p:spPr>
          <a:xfrm>
            <a:off x="3414524" y="4696441"/>
            <a:ext cx="372343" cy="746954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>
            <a:stCxn id="140" idx="2"/>
          </p:cNvCxnSpPr>
          <p:nvPr/>
        </p:nvCxnSpPr>
        <p:spPr>
          <a:xfrm flipH="1">
            <a:off x="4665380" y="4596692"/>
            <a:ext cx="921666" cy="846703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3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Hobbit</a:t>
            </a:r>
            <a:endParaRPr lang="en-US" dirty="0"/>
          </a:p>
        </p:txBody>
      </p:sp>
      <p:sp>
        <p:nvSpPr>
          <p:cNvPr id="121" name="Rectangle 120"/>
          <p:cNvSpPr/>
          <p:nvPr/>
        </p:nvSpPr>
        <p:spPr>
          <a:xfrm>
            <a:off x="910530" y="3462480"/>
            <a:ext cx="2767487" cy="2601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1035578" y="3637753"/>
            <a:ext cx="1217696" cy="1075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2937971" y="5344371"/>
            <a:ext cx="649847" cy="5534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2425473" y="4237376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Freeform 148"/>
          <p:cNvSpPr/>
          <p:nvPr/>
        </p:nvSpPr>
        <p:spPr>
          <a:xfrm rot="5400000">
            <a:off x="2467674" y="3586328"/>
            <a:ext cx="1077941" cy="1162345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Freeform 149"/>
          <p:cNvSpPr/>
          <p:nvPr/>
        </p:nvSpPr>
        <p:spPr>
          <a:xfrm rot="16200000">
            <a:off x="1007392" y="4830333"/>
            <a:ext cx="1081373" cy="1053696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1606504" y="4816497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2181524" y="4813066"/>
            <a:ext cx="649847" cy="108480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2937971" y="4790874"/>
            <a:ext cx="649847" cy="4947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5" name="Group 154"/>
          <p:cNvGrpSpPr/>
          <p:nvPr/>
        </p:nvGrpSpPr>
        <p:grpSpPr>
          <a:xfrm>
            <a:off x="4168930" y="3750663"/>
            <a:ext cx="2726123" cy="512073"/>
            <a:chOff x="6569382" y="3462248"/>
            <a:chExt cx="4316273" cy="810765"/>
          </a:xfrm>
        </p:grpSpPr>
        <p:sp>
          <p:nvSpPr>
            <p:cNvPr id="169" name="Rounded Rectangle 168"/>
            <p:cNvSpPr/>
            <p:nvPr/>
          </p:nvSpPr>
          <p:spPr>
            <a:xfrm>
              <a:off x="6569382" y="3462248"/>
              <a:ext cx="4316273" cy="810765"/>
            </a:xfrm>
            <a:prstGeom prst="round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Business</a:t>
              </a:r>
              <a:endParaRPr lang="en-US" dirty="0"/>
            </a:p>
          </p:txBody>
        </p:sp>
        <p:pic>
          <p:nvPicPr>
            <p:cNvPr id="170" name="Picture 16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26541" y="3560680"/>
              <a:ext cx="686316" cy="684965"/>
            </a:xfrm>
            <a:prstGeom prst="rect">
              <a:avLst/>
            </a:prstGeom>
          </p:spPr>
        </p:pic>
      </p:grpSp>
      <p:grpSp>
        <p:nvGrpSpPr>
          <p:cNvPr id="156" name="Group 155"/>
          <p:cNvGrpSpPr/>
          <p:nvPr/>
        </p:nvGrpSpPr>
        <p:grpSpPr>
          <a:xfrm>
            <a:off x="4168931" y="4606568"/>
            <a:ext cx="2726123" cy="512073"/>
            <a:chOff x="6569383" y="4359239"/>
            <a:chExt cx="4316273" cy="810765"/>
          </a:xfrm>
        </p:grpSpPr>
        <p:sp>
          <p:nvSpPr>
            <p:cNvPr id="167" name="Rounded Rectangle 166"/>
            <p:cNvSpPr/>
            <p:nvPr/>
          </p:nvSpPr>
          <p:spPr>
            <a:xfrm>
              <a:off x="6569383" y="4359239"/>
              <a:ext cx="4316273" cy="810765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</a:t>
              </a:r>
              <a:endParaRPr lang="en-US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7034345" y="4503232"/>
              <a:ext cx="413978" cy="53857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25085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4186742" y="2033067"/>
            <a:ext cx="2726123" cy="517858"/>
            <a:chOff x="6597584" y="1646486"/>
            <a:chExt cx="4316273" cy="819925"/>
          </a:xfrm>
        </p:grpSpPr>
        <p:sp>
          <p:nvSpPr>
            <p:cNvPr id="165" name="Rounded Rectangle 164"/>
            <p:cNvSpPr/>
            <p:nvPr/>
          </p:nvSpPr>
          <p:spPr>
            <a:xfrm>
              <a:off x="6597584" y="1646486"/>
              <a:ext cx="4316273" cy="810765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UI</a:t>
              </a:r>
              <a:endParaRPr lang="en-US" dirty="0"/>
            </a:p>
          </p:txBody>
        </p:sp>
        <p:pic>
          <p:nvPicPr>
            <p:cNvPr id="166" name="Picture 16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82781" y="1737771"/>
              <a:ext cx="730076" cy="728640"/>
            </a:xfrm>
            <a:prstGeom prst="rect">
              <a:avLst/>
            </a:prstGeom>
          </p:spPr>
        </p:pic>
      </p:grpSp>
      <p:grpSp>
        <p:nvGrpSpPr>
          <p:cNvPr id="158" name="Group 157"/>
          <p:cNvGrpSpPr/>
          <p:nvPr/>
        </p:nvGrpSpPr>
        <p:grpSpPr>
          <a:xfrm>
            <a:off x="4186742" y="2894758"/>
            <a:ext cx="2726123" cy="512073"/>
            <a:chOff x="6597584" y="2544888"/>
            <a:chExt cx="4316273" cy="810765"/>
          </a:xfrm>
          <a:solidFill>
            <a:srgbClr val="C00000"/>
          </a:solidFill>
        </p:grpSpPr>
        <p:sp>
          <p:nvSpPr>
            <p:cNvPr id="163" name="Rounded Rectangle 162"/>
            <p:cNvSpPr/>
            <p:nvPr/>
          </p:nvSpPr>
          <p:spPr>
            <a:xfrm>
              <a:off x="6597584" y="2544888"/>
              <a:ext cx="4316273" cy="8107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Service</a:t>
              </a:r>
              <a:endParaRPr lang="en-US" dirty="0"/>
            </a:p>
          </p:txBody>
        </p:sp>
        <p:pic>
          <p:nvPicPr>
            <p:cNvPr id="164" name="Picture 16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924875" y="2625236"/>
              <a:ext cx="605367" cy="637975"/>
            </a:xfrm>
            <a:prstGeom prst="rect">
              <a:avLst/>
            </a:prstGeom>
            <a:grpFill/>
          </p:spPr>
        </p:pic>
      </p:grpSp>
      <p:pic>
        <p:nvPicPr>
          <p:cNvPr id="159" name="Picture 1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1607" y="5293432"/>
            <a:ext cx="1608949" cy="700149"/>
          </a:xfrm>
          <a:prstGeom prst="rect">
            <a:avLst/>
          </a:prstGeom>
        </p:spPr>
      </p:pic>
      <p:grpSp>
        <p:nvGrpSpPr>
          <p:cNvPr id="160" name="Group 159"/>
          <p:cNvGrpSpPr/>
          <p:nvPr/>
        </p:nvGrpSpPr>
        <p:grpSpPr>
          <a:xfrm>
            <a:off x="5021521" y="1281924"/>
            <a:ext cx="1148096" cy="576601"/>
            <a:chOff x="7919291" y="457200"/>
            <a:chExt cx="1817782" cy="912932"/>
          </a:xfrm>
        </p:grpSpPr>
        <p:pic>
          <p:nvPicPr>
            <p:cNvPr id="161" name="Picture 160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19291" y="457200"/>
              <a:ext cx="508858" cy="912932"/>
            </a:xfrm>
            <a:prstGeom prst="rect">
              <a:avLst/>
            </a:prstGeom>
          </p:spPr>
        </p:pic>
        <p:pic>
          <p:nvPicPr>
            <p:cNvPr id="162" name="Picture 161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56332" y="483115"/>
              <a:ext cx="1080741" cy="887017"/>
            </a:xfrm>
            <a:prstGeom prst="rect">
              <a:avLst/>
            </a:prstGeom>
          </p:spPr>
        </p:pic>
      </p:grpSp>
      <p:grpSp>
        <p:nvGrpSpPr>
          <p:cNvPr id="223" name="Group 222"/>
          <p:cNvGrpSpPr/>
          <p:nvPr/>
        </p:nvGrpSpPr>
        <p:grpSpPr>
          <a:xfrm>
            <a:off x="7346761" y="1860842"/>
            <a:ext cx="4094995" cy="3387947"/>
            <a:chOff x="4038600" y="2057401"/>
            <a:chExt cx="3490303" cy="2887662"/>
          </a:xfrm>
        </p:grpSpPr>
        <p:sp>
          <p:nvSpPr>
            <p:cNvPr id="224" name="Rounded Rectangle 223"/>
            <p:cNvSpPr/>
            <p:nvPr/>
          </p:nvSpPr>
          <p:spPr>
            <a:xfrm>
              <a:off x="4038600" y="3459399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4688471" y="2184640"/>
              <a:ext cx="1091228" cy="75728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UI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6" name="Hexagon 225"/>
            <p:cNvSpPr/>
            <p:nvPr/>
          </p:nvSpPr>
          <p:spPr>
            <a:xfrm rot="5400000">
              <a:off x="7007100" y="3518801"/>
              <a:ext cx="550230" cy="493377"/>
            </a:xfrm>
            <a:prstGeom prst="hexagon">
              <a:avLst/>
            </a:prstGeom>
            <a:solidFill>
              <a:srgbClr val="BF661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Hexagon 226"/>
            <p:cNvSpPr/>
            <p:nvPr/>
          </p:nvSpPr>
          <p:spPr>
            <a:xfrm rot="5400000">
              <a:off x="4166667" y="3607373"/>
              <a:ext cx="550230" cy="493377"/>
            </a:xfrm>
            <a:prstGeom prst="hexagon">
              <a:avLst/>
            </a:prstGeom>
            <a:solidFill>
              <a:srgbClr val="00A65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8" name="Picture 22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43345" y="3669383"/>
              <a:ext cx="393700" cy="392925"/>
            </a:xfrm>
            <a:prstGeom prst="rect">
              <a:avLst/>
            </a:prstGeom>
          </p:spPr>
        </p:pic>
        <p:sp>
          <p:nvSpPr>
            <p:cNvPr id="229" name="Hexagon 228"/>
            <p:cNvSpPr/>
            <p:nvPr/>
          </p:nvSpPr>
          <p:spPr>
            <a:xfrm rot="5400000">
              <a:off x="5004959" y="3607374"/>
              <a:ext cx="550230" cy="493377"/>
            </a:xfrm>
            <a:prstGeom prst="hexagon">
              <a:avLst/>
            </a:prstGeom>
            <a:solidFill>
              <a:srgbClr val="C630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0" name="Picture 22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93163" y="3657600"/>
              <a:ext cx="393700" cy="392925"/>
            </a:xfrm>
            <a:prstGeom prst="rect">
              <a:avLst/>
            </a:prstGeom>
          </p:spPr>
        </p:pic>
        <p:pic>
          <p:nvPicPr>
            <p:cNvPr id="231" name="Picture 230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92238" y="3528918"/>
              <a:ext cx="197658" cy="197269"/>
            </a:xfrm>
            <a:prstGeom prst="rect">
              <a:avLst/>
            </a:prstGeom>
          </p:spPr>
        </p:pic>
        <p:sp>
          <p:nvSpPr>
            <p:cNvPr id="232" name="Can 231"/>
            <p:cNvSpPr/>
            <p:nvPr/>
          </p:nvSpPr>
          <p:spPr>
            <a:xfrm>
              <a:off x="7204938" y="375556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BF66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Hexagon 232"/>
            <p:cNvSpPr/>
            <p:nvPr/>
          </p:nvSpPr>
          <p:spPr>
            <a:xfrm rot="5400000">
              <a:off x="6399795" y="3803836"/>
              <a:ext cx="550230" cy="493377"/>
            </a:xfrm>
            <a:prstGeom prst="hexagon">
              <a:avLst/>
            </a:prstGeom>
            <a:solidFill>
              <a:srgbClr val="25085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4" name="Picture 233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84933" y="3813953"/>
              <a:ext cx="197658" cy="197269"/>
            </a:xfrm>
            <a:prstGeom prst="rect">
              <a:avLst/>
            </a:prstGeom>
          </p:spPr>
        </p:pic>
        <p:sp>
          <p:nvSpPr>
            <p:cNvPr id="235" name="Can 234"/>
            <p:cNvSpPr/>
            <p:nvPr/>
          </p:nvSpPr>
          <p:spPr>
            <a:xfrm>
              <a:off x="6597633" y="4040604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25085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Hexagon 235"/>
            <p:cNvSpPr/>
            <p:nvPr/>
          </p:nvSpPr>
          <p:spPr>
            <a:xfrm rot="5400000">
              <a:off x="5751273" y="3528721"/>
              <a:ext cx="550230" cy="493377"/>
            </a:xfrm>
            <a:prstGeom prst="hexagon">
              <a:avLst/>
            </a:prstGeom>
            <a:solidFill>
              <a:srgbClr val="7D41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7" name="Picture 23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36411" y="3538838"/>
              <a:ext cx="197658" cy="197269"/>
            </a:xfrm>
            <a:prstGeom prst="rect">
              <a:avLst/>
            </a:prstGeom>
          </p:spPr>
        </p:pic>
        <p:sp>
          <p:nvSpPr>
            <p:cNvPr id="238" name="Can 237"/>
            <p:cNvSpPr/>
            <p:nvPr/>
          </p:nvSpPr>
          <p:spPr>
            <a:xfrm>
              <a:off x="5949111" y="376548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D41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Can 238"/>
            <p:cNvSpPr/>
            <p:nvPr/>
          </p:nvSpPr>
          <p:spPr>
            <a:xfrm>
              <a:off x="4195093" y="4304910"/>
              <a:ext cx="493378" cy="527440"/>
            </a:xfrm>
            <a:prstGeom prst="can">
              <a:avLst/>
            </a:prstGeom>
            <a:solidFill>
              <a:srgbClr val="00A65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Can 239"/>
            <p:cNvSpPr/>
            <p:nvPr/>
          </p:nvSpPr>
          <p:spPr>
            <a:xfrm>
              <a:off x="5043324" y="4304910"/>
              <a:ext cx="493378" cy="527440"/>
            </a:xfrm>
            <a:prstGeom prst="can">
              <a:avLst/>
            </a:prstGeom>
            <a:solidFill>
              <a:srgbClr val="C6303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Hexagon 240"/>
            <p:cNvSpPr/>
            <p:nvPr/>
          </p:nvSpPr>
          <p:spPr>
            <a:xfrm rot="5400000">
              <a:off x="5650397" y="2085827"/>
              <a:ext cx="550230" cy="493377"/>
            </a:xfrm>
            <a:prstGeom prst="hexagon">
              <a:avLst/>
            </a:prstGeom>
            <a:solidFill>
              <a:srgbClr val="F0B31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2" name="Picture 24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79699" y="2184640"/>
              <a:ext cx="296333" cy="295750"/>
            </a:xfrm>
            <a:prstGeom prst="rect">
              <a:avLst/>
            </a:prstGeom>
          </p:spPr>
        </p:pic>
        <p:grpSp>
          <p:nvGrpSpPr>
            <p:cNvPr id="243" name="Group 242"/>
            <p:cNvGrpSpPr/>
            <p:nvPr/>
          </p:nvGrpSpPr>
          <p:grpSpPr>
            <a:xfrm>
              <a:off x="5949111" y="2518934"/>
              <a:ext cx="493377" cy="550230"/>
              <a:chOff x="5678823" y="2057401"/>
              <a:chExt cx="493377" cy="550230"/>
            </a:xfrm>
          </p:grpSpPr>
          <p:sp>
            <p:nvSpPr>
              <p:cNvPr id="268" name="Hexagon 267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9" name="Picture 26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44" name="Group 243"/>
            <p:cNvGrpSpPr/>
            <p:nvPr/>
          </p:nvGrpSpPr>
          <p:grpSpPr>
            <a:xfrm>
              <a:off x="5416977" y="2518934"/>
              <a:ext cx="493377" cy="550230"/>
              <a:chOff x="5678823" y="2057401"/>
              <a:chExt cx="493377" cy="550230"/>
            </a:xfrm>
          </p:grpSpPr>
          <p:sp>
            <p:nvSpPr>
              <p:cNvPr id="266" name="Hexagon 265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7" name="Picture 266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45" name="Group 244"/>
            <p:cNvGrpSpPr/>
            <p:nvPr/>
          </p:nvGrpSpPr>
          <p:grpSpPr>
            <a:xfrm>
              <a:off x="5120775" y="4516438"/>
              <a:ext cx="338475" cy="198650"/>
              <a:chOff x="10033671" y="5179471"/>
              <a:chExt cx="338475" cy="198650"/>
            </a:xfrm>
          </p:grpSpPr>
          <p:grpSp>
            <p:nvGrpSpPr>
              <p:cNvPr id="260" name="Group 259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264" name="Rectangle 263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5" name="Rectangle 264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1" name="Group 260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262" name="Rectangle 261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3" name="Rectangle 262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46" name="Group 245"/>
            <p:cNvGrpSpPr/>
            <p:nvPr/>
          </p:nvGrpSpPr>
          <p:grpSpPr>
            <a:xfrm>
              <a:off x="4270957" y="4516192"/>
              <a:ext cx="338475" cy="198650"/>
              <a:chOff x="10033671" y="5179471"/>
              <a:chExt cx="338475" cy="198650"/>
            </a:xfrm>
          </p:grpSpPr>
          <p:grpSp>
            <p:nvGrpSpPr>
              <p:cNvPr id="254" name="Group 253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258" name="Rectangle 257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9" name="Rectangle 258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5" name="Group 254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256" name="Rectangle 255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Rectangle 256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00944" y="2159563"/>
              <a:ext cx="296333" cy="295750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>
            <a:xfrm>
              <a:off x="4877055" y="3440831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9" name="Straight Arrow Connector 248"/>
            <p:cNvCxnSpPr>
              <a:stCxn id="224" idx="0"/>
              <a:endCxn id="266" idx="1"/>
            </p:cNvCxnSpPr>
            <p:nvPr/>
          </p:nvCxnSpPr>
          <p:spPr>
            <a:xfrm flipV="1">
              <a:off x="4445000" y="2945820"/>
              <a:ext cx="971978" cy="513579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>
              <a:stCxn id="248" idx="0"/>
            </p:cNvCxnSpPr>
            <p:nvPr/>
          </p:nvCxnSpPr>
          <p:spPr>
            <a:xfrm flipV="1">
              <a:off x="5283455" y="3018427"/>
              <a:ext cx="271967" cy="42240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Arrow Connector 250"/>
            <p:cNvCxnSpPr>
              <a:stCxn id="236" idx="3"/>
            </p:cNvCxnSpPr>
            <p:nvPr/>
          </p:nvCxnSpPr>
          <p:spPr>
            <a:xfrm flipH="1" flipV="1">
              <a:off x="5802111" y="2975401"/>
              <a:ext cx="224277" cy="52489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/>
            <p:cNvCxnSpPr>
              <a:stCxn id="233" idx="3"/>
              <a:endCxn id="268" idx="0"/>
            </p:cNvCxnSpPr>
            <p:nvPr/>
          </p:nvCxnSpPr>
          <p:spPr>
            <a:xfrm flipH="1" flipV="1">
              <a:off x="6195800" y="3069164"/>
              <a:ext cx="479110" cy="706246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>
              <a:stCxn id="226" idx="3"/>
              <a:endCxn id="268" idx="5"/>
            </p:cNvCxnSpPr>
            <p:nvPr/>
          </p:nvCxnSpPr>
          <p:spPr>
            <a:xfrm flipH="1" flipV="1">
              <a:off x="6442489" y="2945820"/>
              <a:ext cx="839726" cy="544555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5320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Hobbit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1436" y="457200"/>
            <a:ext cx="2240589" cy="24066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6360" y="2057400"/>
            <a:ext cx="2875280" cy="28325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0051" y="5139687"/>
            <a:ext cx="3723949" cy="1118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0880" y="2661920"/>
            <a:ext cx="3045466" cy="3929194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9622851">
            <a:off x="5196360" y="2057400"/>
            <a:ext cx="1016000" cy="873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95436" y="3526314"/>
            <a:ext cx="3523444" cy="873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229631" y="5384624"/>
            <a:ext cx="1226099" cy="873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20425" y="1482029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Eligibility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90808" y="3341648"/>
            <a:ext cx="133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Certification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12168" y="4877852"/>
            <a:ext cx="788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Rehire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31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/>
      <p:bldP spid="13" grpId="0"/>
      <p:bldP spid="1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Hobbit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6751743" y="753398"/>
            <a:ext cx="2579119" cy="1346442"/>
            <a:chOff x="6751743" y="753398"/>
            <a:chExt cx="2579119" cy="134644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51743" y="753398"/>
              <a:ext cx="1051137" cy="1346442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802880" y="964912"/>
              <a:ext cx="15279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Security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673600" y="2594294"/>
            <a:ext cx="2994945" cy="912600"/>
            <a:chOff x="4673600" y="2594294"/>
            <a:chExt cx="2994945" cy="9126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73600" y="2594294"/>
              <a:ext cx="914400" cy="9126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669280" y="2758206"/>
              <a:ext cx="199926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Scheduling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354146" y="3860543"/>
            <a:ext cx="3511751" cy="790075"/>
            <a:chOff x="7354146" y="3860543"/>
            <a:chExt cx="3511751" cy="790075"/>
          </a:xfrm>
        </p:grpSpPr>
        <p:sp>
          <p:nvSpPr>
            <p:cNvPr id="19" name="TextBox 18"/>
            <p:cNvSpPr txBox="1"/>
            <p:nvPr/>
          </p:nvSpPr>
          <p:spPr>
            <a:xfrm>
              <a:off x="8331229" y="3963194"/>
              <a:ext cx="253466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Shopping Cart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54146" y="3860543"/>
              <a:ext cx="897467" cy="790075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4531360" y="5006596"/>
            <a:ext cx="2092027" cy="1106232"/>
            <a:chOff x="4531360" y="5006596"/>
            <a:chExt cx="2092027" cy="1106232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31360" y="5006596"/>
              <a:ext cx="863610" cy="1106232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5669280" y="5267324"/>
              <a:ext cx="9541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User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414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Decompose based on business capability</a:t>
            </a:r>
          </a:p>
          <a:p>
            <a:pPr lvl="1"/>
            <a:r>
              <a:rPr lang="en-US" dirty="0" smtClean="0"/>
              <a:t>Can I commoditize the functionality?</a:t>
            </a:r>
          </a:p>
          <a:p>
            <a:pPr lvl="1"/>
            <a:r>
              <a:rPr lang="en-US" dirty="0" smtClean="0"/>
              <a:t>Can I segregate out the capability?</a:t>
            </a:r>
          </a:p>
          <a:p>
            <a:r>
              <a:rPr lang="en-US" dirty="0" smtClean="0"/>
              <a:t>Further decompose where possible</a:t>
            </a:r>
          </a:p>
          <a:p>
            <a:r>
              <a:rPr lang="en-US" dirty="0" smtClean="0"/>
              <a:t>Don’t decompose based on data structures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Hobbit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06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  <p:pic>
        <p:nvPicPr>
          <p:cNvPr id="5" name="Content Placeholder 12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757529"/>
            <a:ext cx="3158976" cy="210047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6087" y="2527720"/>
            <a:ext cx="5565913" cy="4330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37673" y="1548223"/>
            <a:ext cx="981430" cy="9794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2400" y="1623294"/>
            <a:ext cx="1088885" cy="829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5333" y="1591121"/>
            <a:ext cx="1088886" cy="893702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9040" y="5414857"/>
            <a:ext cx="1437740" cy="1095062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4493" y="4788245"/>
            <a:ext cx="429763" cy="42891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1274" y="4099740"/>
            <a:ext cx="262746" cy="47138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3145232" y="4019184"/>
            <a:ext cx="1747300" cy="565093"/>
            <a:chOff x="2887134" y="4038599"/>
            <a:chExt cx="1747300" cy="565093"/>
          </a:xfrm>
        </p:grpSpPr>
        <p:grpSp>
          <p:nvGrpSpPr>
            <p:cNvPr id="48" name="Group 47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64" name="Picture 63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65" name="Picture 64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63" name="Rectangle 6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3567536" y="3257623"/>
            <a:ext cx="1747300" cy="565093"/>
            <a:chOff x="2887134" y="4038599"/>
            <a:chExt cx="1747300" cy="565093"/>
          </a:xfrm>
        </p:grpSpPr>
        <p:grpSp>
          <p:nvGrpSpPr>
            <p:cNvPr id="67" name="Group 6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69" name="Rectangle 6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514032" y="4720156"/>
            <a:ext cx="1747300" cy="565093"/>
            <a:chOff x="2887134" y="4038599"/>
            <a:chExt cx="1747300" cy="565093"/>
          </a:xfrm>
        </p:grpSpPr>
        <p:grpSp>
          <p:nvGrpSpPr>
            <p:cNvPr id="73" name="Group 72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6" name="Picture 75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7" name="Picture 76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5" name="Rectangle 7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4272994" y="2469290"/>
            <a:ext cx="1747300" cy="565093"/>
            <a:chOff x="2887134" y="4038599"/>
            <a:chExt cx="1747300" cy="565093"/>
          </a:xfrm>
        </p:grpSpPr>
        <p:grpSp>
          <p:nvGrpSpPr>
            <p:cNvPr id="79" name="Group 78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82" name="Picture 81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83" name="Picture 82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81" name="Rectangle 80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120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910530" y="3462480"/>
            <a:ext cx="2767487" cy="2601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1035578" y="3637753"/>
            <a:ext cx="1217696" cy="1075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937971" y="5344371"/>
            <a:ext cx="649847" cy="5534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2425473" y="4237376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 rot="5400000">
            <a:off x="2467674" y="3586328"/>
            <a:ext cx="1077941" cy="1162345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/>
          <p:cNvSpPr/>
          <p:nvPr/>
        </p:nvSpPr>
        <p:spPr>
          <a:xfrm rot="16200000">
            <a:off x="1007392" y="4830333"/>
            <a:ext cx="1081373" cy="1053696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1606504" y="4816497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2181524" y="4813066"/>
            <a:ext cx="649847" cy="108480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2937971" y="4790874"/>
            <a:ext cx="649847" cy="4947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 rot="18802574">
            <a:off x="726869" y="3138965"/>
            <a:ext cx="3143472" cy="3232258"/>
            <a:chOff x="5328424" y="3503016"/>
            <a:chExt cx="2406314" cy="2428495"/>
          </a:xfrm>
        </p:grpSpPr>
        <p:sp>
          <p:nvSpPr>
            <p:cNvPr id="72" name="Left Arrow 71"/>
            <p:cNvSpPr/>
            <p:nvPr/>
          </p:nvSpPr>
          <p:spPr>
            <a:xfrm>
              <a:off x="6560457" y="4295604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Left Arrow 72"/>
            <p:cNvSpPr/>
            <p:nvPr/>
          </p:nvSpPr>
          <p:spPr>
            <a:xfrm rot="10800000">
              <a:off x="5328424" y="4279181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Left Arrow 73"/>
            <p:cNvSpPr/>
            <p:nvPr/>
          </p:nvSpPr>
          <p:spPr>
            <a:xfrm rot="16200000">
              <a:off x="5944440" y="3656366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Left Arrow 74"/>
            <p:cNvSpPr/>
            <p:nvPr/>
          </p:nvSpPr>
          <p:spPr>
            <a:xfrm rot="5400000">
              <a:off x="5944440" y="4910580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869397" y="613109"/>
            <a:ext cx="3174395" cy="5450807"/>
            <a:chOff x="4869397" y="613109"/>
            <a:chExt cx="3174395" cy="5450807"/>
          </a:xfrm>
        </p:grpSpPr>
        <p:grpSp>
          <p:nvGrpSpPr>
            <p:cNvPr id="154" name="Group 153"/>
            <p:cNvGrpSpPr/>
            <p:nvPr/>
          </p:nvGrpSpPr>
          <p:grpSpPr>
            <a:xfrm>
              <a:off x="4869397" y="3469136"/>
              <a:ext cx="3153789" cy="592405"/>
              <a:chOff x="6569382" y="3462248"/>
              <a:chExt cx="4316273" cy="810765"/>
            </a:xfrm>
          </p:grpSpPr>
          <p:sp>
            <p:nvSpPr>
              <p:cNvPr id="155" name="Rounded Rectangle 154"/>
              <p:cNvSpPr/>
              <p:nvPr/>
            </p:nvSpPr>
            <p:spPr>
              <a:xfrm>
                <a:off x="6569382" y="3462248"/>
                <a:ext cx="4316273" cy="810765"/>
              </a:xfrm>
              <a:prstGeom prst="round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Business</a:t>
                </a:r>
                <a:endParaRPr lang="en-US" dirty="0"/>
              </a:p>
            </p:txBody>
          </p:sp>
          <p:pic>
            <p:nvPicPr>
              <p:cNvPr id="156" name="Picture 155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926541" y="3560680"/>
                <a:ext cx="686316" cy="684965"/>
              </a:xfrm>
              <a:prstGeom prst="rect">
                <a:avLst/>
              </a:prstGeom>
            </p:spPr>
          </p:pic>
        </p:grpSp>
        <p:grpSp>
          <p:nvGrpSpPr>
            <p:cNvPr id="157" name="Group 156"/>
            <p:cNvGrpSpPr/>
            <p:nvPr/>
          </p:nvGrpSpPr>
          <p:grpSpPr>
            <a:xfrm>
              <a:off x="4869398" y="4459313"/>
              <a:ext cx="3153789" cy="592405"/>
              <a:chOff x="6569383" y="4359239"/>
              <a:chExt cx="4316273" cy="810765"/>
            </a:xfrm>
          </p:grpSpPr>
          <p:sp>
            <p:nvSpPr>
              <p:cNvPr id="158" name="Rounded Rectangle 157"/>
              <p:cNvSpPr/>
              <p:nvPr/>
            </p:nvSpPr>
            <p:spPr>
              <a:xfrm>
                <a:off x="6569383" y="4359239"/>
                <a:ext cx="4316273" cy="810765"/>
              </a:xfrm>
              <a:prstGeom prst="round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Data</a:t>
                </a:r>
                <a:endParaRPr lang="en-US" dirty="0"/>
              </a:p>
            </p:txBody>
          </p:sp>
          <p:sp>
            <p:nvSpPr>
              <p:cNvPr id="159" name="Can 158"/>
              <p:cNvSpPr/>
              <p:nvPr/>
            </p:nvSpPr>
            <p:spPr>
              <a:xfrm>
                <a:off x="7034345" y="4503232"/>
                <a:ext cx="413978" cy="538579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rgbClr val="25085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0" name="Group 159"/>
            <p:cNvGrpSpPr/>
            <p:nvPr/>
          </p:nvGrpSpPr>
          <p:grpSpPr>
            <a:xfrm>
              <a:off x="4890003" y="1482089"/>
              <a:ext cx="3153789" cy="599098"/>
              <a:chOff x="6597584" y="1646486"/>
              <a:chExt cx="4316273" cy="819925"/>
            </a:xfrm>
          </p:grpSpPr>
          <p:sp>
            <p:nvSpPr>
              <p:cNvPr id="161" name="Rounded Rectangle 160"/>
              <p:cNvSpPr/>
              <p:nvPr/>
            </p:nvSpPr>
            <p:spPr>
              <a:xfrm>
                <a:off x="6597584" y="1646486"/>
                <a:ext cx="4316273" cy="810765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UI</a:t>
                </a:r>
                <a:endParaRPr lang="en-US" dirty="0"/>
              </a:p>
            </p:txBody>
          </p:sp>
          <p:pic>
            <p:nvPicPr>
              <p:cNvPr id="162" name="Picture 161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82781" y="1737771"/>
                <a:ext cx="730076" cy="728640"/>
              </a:xfrm>
              <a:prstGeom prst="rect">
                <a:avLst/>
              </a:prstGeom>
            </p:spPr>
          </p:pic>
        </p:grpSp>
        <p:grpSp>
          <p:nvGrpSpPr>
            <p:cNvPr id="163" name="Group 162"/>
            <p:cNvGrpSpPr/>
            <p:nvPr/>
          </p:nvGrpSpPr>
          <p:grpSpPr>
            <a:xfrm>
              <a:off x="4890003" y="2478959"/>
              <a:ext cx="3153789" cy="592405"/>
              <a:chOff x="6597584" y="2544888"/>
              <a:chExt cx="4316273" cy="810765"/>
            </a:xfrm>
            <a:solidFill>
              <a:srgbClr val="C00000"/>
            </a:solidFill>
          </p:grpSpPr>
          <p:sp>
            <p:nvSpPr>
              <p:cNvPr id="164" name="Rounded Rectangle 163"/>
              <p:cNvSpPr/>
              <p:nvPr/>
            </p:nvSpPr>
            <p:spPr>
              <a:xfrm>
                <a:off x="6597584" y="2544888"/>
                <a:ext cx="4316273" cy="810765"/>
              </a:xfrm>
              <a:prstGeom prst="round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Service</a:t>
                </a:r>
                <a:endParaRPr lang="en-US" dirty="0"/>
              </a:p>
            </p:txBody>
          </p:sp>
          <p:pic>
            <p:nvPicPr>
              <p:cNvPr id="165" name="Picture 164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924875" y="2625236"/>
                <a:ext cx="605367" cy="637975"/>
              </a:xfrm>
              <a:prstGeom prst="rect">
                <a:avLst/>
              </a:prstGeom>
              <a:grpFill/>
            </p:spPr>
          </p:pic>
        </p:grpSp>
        <p:pic>
          <p:nvPicPr>
            <p:cNvPr id="166" name="Picture 16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97207" y="5253930"/>
              <a:ext cx="1861356" cy="809986"/>
            </a:xfrm>
            <a:prstGeom prst="rect">
              <a:avLst/>
            </a:prstGeom>
          </p:spPr>
        </p:pic>
        <p:grpSp>
          <p:nvGrpSpPr>
            <p:cNvPr id="167" name="Group 166"/>
            <p:cNvGrpSpPr/>
            <p:nvPr/>
          </p:nvGrpSpPr>
          <p:grpSpPr>
            <a:xfrm>
              <a:off x="5855740" y="613109"/>
              <a:ext cx="1328206" cy="667056"/>
              <a:chOff x="7919291" y="457200"/>
              <a:chExt cx="1817782" cy="912932"/>
            </a:xfrm>
          </p:grpSpPr>
          <p:pic>
            <p:nvPicPr>
              <p:cNvPr id="168" name="Picture 167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919291" y="457200"/>
                <a:ext cx="508858" cy="912932"/>
              </a:xfrm>
              <a:prstGeom prst="rect">
                <a:avLst/>
              </a:prstGeom>
            </p:spPr>
          </p:pic>
          <p:pic>
            <p:nvPicPr>
              <p:cNvPr id="169" name="Picture 168"/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656332" y="483115"/>
                <a:ext cx="1080741" cy="887017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/>
          <p:nvPr/>
        </p:nvGrpSpPr>
        <p:grpSpPr>
          <a:xfrm>
            <a:off x="6179352" y="1495597"/>
            <a:ext cx="1831827" cy="3546564"/>
            <a:chOff x="6179352" y="1495597"/>
            <a:chExt cx="1831827" cy="3546564"/>
          </a:xfrm>
        </p:grpSpPr>
        <p:grpSp>
          <p:nvGrpSpPr>
            <p:cNvPr id="17" name="Group 16"/>
            <p:cNvGrpSpPr/>
            <p:nvPr/>
          </p:nvGrpSpPr>
          <p:grpSpPr>
            <a:xfrm>
              <a:off x="7703765" y="1495597"/>
              <a:ext cx="307414" cy="3546564"/>
              <a:chOff x="7703765" y="1495597"/>
              <a:chExt cx="307414" cy="3546564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7721129" y="1495597"/>
                <a:ext cx="290050" cy="1564193"/>
                <a:chOff x="7721129" y="1495597"/>
                <a:chExt cx="290050" cy="1564193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7721129" y="1495597"/>
                  <a:ext cx="290050" cy="525663"/>
                  <a:chOff x="7721129" y="1495597"/>
                  <a:chExt cx="290050" cy="525663"/>
                </a:xfrm>
              </p:grpSpPr>
              <p:sp>
                <p:nvSpPr>
                  <p:cNvPr id="171" name="Left Arrow 170"/>
                  <p:cNvSpPr/>
                  <p:nvPr/>
                </p:nvSpPr>
                <p:spPr>
                  <a:xfrm rot="18802574">
                    <a:off x="7737063" y="1530791"/>
                    <a:ext cx="284683" cy="214295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Left Arrow 173"/>
                  <p:cNvSpPr/>
                  <p:nvPr/>
                </p:nvSpPr>
                <p:spPr>
                  <a:xfrm rot="2602574">
                    <a:off x="7721129" y="1810931"/>
                    <a:ext cx="290050" cy="210329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2" name="Group 11"/>
                <p:cNvGrpSpPr/>
                <p:nvPr/>
              </p:nvGrpSpPr>
              <p:grpSpPr>
                <a:xfrm>
                  <a:off x="7721129" y="2534127"/>
                  <a:ext cx="290050" cy="525663"/>
                  <a:chOff x="7700522" y="2534127"/>
                  <a:chExt cx="290050" cy="525663"/>
                </a:xfrm>
              </p:grpSpPr>
              <p:sp>
                <p:nvSpPr>
                  <p:cNvPr id="175" name="Left Arrow 174"/>
                  <p:cNvSpPr/>
                  <p:nvPr/>
                </p:nvSpPr>
                <p:spPr>
                  <a:xfrm rot="18802574">
                    <a:off x="7716456" y="2569321"/>
                    <a:ext cx="284683" cy="214295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6" name="Left Arrow 175"/>
                  <p:cNvSpPr/>
                  <p:nvPr/>
                </p:nvSpPr>
                <p:spPr>
                  <a:xfrm rot="2602574">
                    <a:off x="7700522" y="2849461"/>
                    <a:ext cx="290050" cy="210329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77" name="Group 176"/>
              <p:cNvGrpSpPr/>
              <p:nvPr/>
            </p:nvGrpSpPr>
            <p:grpSpPr>
              <a:xfrm>
                <a:off x="7703765" y="3477968"/>
                <a:ext cx="290050" cy="525663"/>
                <a:chOff x="7721129" y="1495597"/>
                <a:chExt cx="290050" cy="525663"/>
              </a:xfrm>
            </p:grpSpPr>
            <p:sp>
              <p:nvSpPr>
                <p:cNvPr id="178" name="Left Arrow 177"/>
                <p:cNvSpPr/>
                <p:nvPr/>
              </p:nvSpPr>
              <p:spPr>
                <a:xfrm rot="18802574">
                  <a:off x="7737063" y="1530791"/>
                  <a:ext cx="284683" cy="21429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Left Arrow 178"/>
                <p:cNvSpPr/>
                <p:nvPr/>
              </p:nvSpPr>
              <p:spPr>
                <a:xfrm rot="2602574">
                  <a:off x="7721129" y="1810931"/>
                  <a:ext cx="290050" cy="210329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/>
              <p:cNvGrpSpPr/>
              <p:nvPr/>
            </p:nvGrpSpPr>
            <p:grpSpPr>
              <a:xfrm>
                <a:off x="7703765" y="4516498"/>
                <a:ext cx="290050" cy="525663"/>
                <a:chOff x="7700522" y="2534127"/>
                <a:chExt cx="290050" cy="525663"/>
              </a:xfrm>
            </p:grpSpPr>
            <p:sp>
              <p:nvSpPr>
                <p:cNvPr id="181" name="Left Arrow 180"/>
                <p:cNvSpPr/>
                <p:nvPr/>
              </p:nvSpPr>
              <p:spPr>
                <a:xfrm rot="18802574">
                  <a:off x="7716456" y="2569321"/>
                  <a:ext cx="284683" cy="21429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Left Arrow 181"/>
                <p:cNvSpPr/>
                <p:nvPr/>
              </p:nvSpPr>
              <p:spPr>
                <a:xfrm rot="2602574">
                  <a:off x="7700522" y="2849461"/>
                  <a:ext cx="290050" cy="210329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" name="Group 15"/>
            <p:cNvGrpSpPr/>
            <p:nvPr/>
          </p:nvGrpSpPr>
          <p:grpSpPr>
            <a:xfrm>
              <a:off x="6179352" y="2121580"/>
              <a:ext cx="520888" cy="2284514"/>
              <a:chOff x="6179352" y="2121580"/>
              <a:chExt cx="520888" cy="2284514"/>
            </a:xfrm>
          </p:grpSpPr>
          <p:sp>
            <p:nvSpPr>
              <p:cNvPr id="186" name="Left Arrow 185"/>
              <p:cNvSpPr/>
              <p:nvPr/>
            </p:nvSpPr>
            <p:spPr>
              <a:xfrm rot="16200000">
                <a:off x="6144788" y="4156605"/>
                <a:ext cx="284683" cy="21429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Left Arrow 186"/>
              <p:cNvSpPr/>
              <p:nvPr/>
            </p:nvSpPr>
            <p:spPr>
              <a:xfrm rot="5400000">
                <a:off x="6402484" y="4134054"/>
                <a:ext cx="290050" cy="210329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Left Arrow 187"/>
              <p:cNvSpPr/>
              <p:nvPr/>
            </p:nvSpPr>
            <p:spPr>
              <a:xfrm rot="16200000">
                <a:off x="6144158" y="3176104"/>
                <a:ext cx="284683" cy="21429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Left Arrow 188"/>
              <p:cNvSpPr/>
              <p:nvPr/>
            </p:nvSpPr>
            <p:spPr>
              <a:xfrm rot="5400000">
                <a:off x="6401854" y="3153553"/>
                <a:ext cx="290050" cy="210329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Left Arrow 189"/>
              <p:cNvSpPr/>
              <p:nvPr/>
            </p:nvSpPr>
            <p:spPr>
              <a:xfrm rot="16200000">
                <a:off x="6192355" y="2183991"/>
                <a:ext cx="284683" cy="21429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Left Arrow 190"/>
              <p:cNvSpPr/>
              <p:nvPr/>
            </p:nvSpPr>
            <p:spPr>
              <a:xfrm rot="5400000">
                <a:off x="6450051" y="2161440"/>
                <a:ext cx="290050" cy="210329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92" name="Group 191"/>
          <p:cNvGrpSpPr/>
          <p:nvPr/>
        </p:nvGrpSpPr>
        <p:grpSpPr>
          <a:xfrm>
            <a:off x="8546213" y="2350705"/>
            <a:ext cx="3309689" cy="2506459"/>
            <a:chOff x="8070486" y="2673427"/>
            <a:chExt cx="3679055" cy="2786183"/>
          </a:xfrm>
        </p:grpSpPr>
        <p:grpSp>
          <p:nvGrpSpPr>
            <p:cNvPr id="193" name="Group 192"/>
            <p:cNvGrpSpPr/>
            <p:nvPr/>
          </p:nvGrpSpPr>
          <p:grpSpPr>
            <a:xfrm>
              <a:off x="8070486" y="2844971"/>
              <a:ext cx="3679055" cy="2614639"/>
              <a:chOff x="8070486" y="2844971"/>
              <a:chExt cx="3679055" cy="2614639"/>
            </a:xfrm>
          </p:grpSpPr>
          <p:grpSp>
            <p:nvGrpSpPr>
              <p:cNvPr id="197" name="Group 196"/>
              <p:cNvGrpSpPr/>
              <p:nvPr/>
            </p:nvGrpSpPr>
            <p:grpSpPr>
              <a:xfrm>
                <a:off x="11170687" y="4814053"/>
                <a:ext cx="578854" cy="645557"/>
                <a:chOff x="8280611" y="3344550"/>
                <a:chExt cx="578854" cy="645557"/>
              </a:xfrm>
            </p:grpSpPr>
            <p:sp>
              <p:nvSpPr>
                <p:cNvPr id="214" name="Hexagon 213"/>
                <p:cNvSpPr/>
                <p:nvPr/>
              </p:nvSpPr>
              <p:spPr>
                <a:xfrm rot="5400000">
                  <a:off x="8247259" y="3377902"/>
                  <a:ext cx="645557" cy="578854"/>
                </a:xfrm>
                <a:prstGeom prst="hexagon">
                  <a:avLst/>
                </a:prstGeom>
                <a:solidFill>
                  <a:srgbClr val="00A65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5" name="Picture 214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37222" y="3450655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198" name="Group 197"/>
              <p:cNvGrpSpPr/>
              <p:nvPr/>
            </p:nvGrpSpPr>
            <p:grpSpPr>
              <a:xfrm>
                <a:off x="10149856" y="2906008"/>
                <a:ext cx="578854" cy="645557"/>
                <a:chOff x="9264137" y="3344551"/>
                <a:chExt cx="578854" cy="645557"/>
              </a:xfrm>
            </p:grpSpPr>
            <p:sp>
              <p:nvSpPr>
                <p:cNvPr id="212" name="Hexagon 211"/>
                <p:cNvSpPr/>
                <p:nvPr/>
              </p:nvSpPr>
              <p:spPr>
                <a:xfrm rot="5400000">
                  <a:off x="9230785" y="3377903"/>
                  <a:ext cx="645557" cy="578854"/>
                </a:xfrm>
                <a:prstGeom prst="hexagon">
                  <a:avLst/>
                </a:prstGeom>
                <a:solidFill>
                  <a:srgbClr val="C6303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3" name="Picture 212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34270" y="3436831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199" name="Group 198"/>
              <p:cNvGrpSpPr/>
              <p:nvPr/>
            </p:nvGrpSpPr>
            <p:grpSpPr>
              <a:xfrm>
                <a:off x="8070486" y="2844971"/>
                <a:ext cx="578854" cy="645557"/>
                <a:chOff x="10900627" y="3575050"/>
                <a:chExt cx="578854" cy="645557"/>
              </a:xfrm>
            </p:grpSpPr>
            <p:sp>
              <p:nvSpPr>
                <p:cNvPr id="209" name="Hexagon 208"/>
                <p:cNvSpPr/>
                <p:nvPr/>
              </p:nvSpPr>
              <p:spPr>
                <a:xfrm rot="5400000">
                  <a:off x="10867275" y="3608402"/>
                  <a:ext cx="645557" cy="578854"/>
                </a:xfrm>
                <a:prstGeom prst="hexagon">
                  <a:avLst/>
                </a:prstGeom>
                <a:solidFill>
                  <a:srgbClr val="25085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0" name="Picture 209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84488" y="3620272"/>
                  <a:ext cx="231902" cy="231446"/>
                </a:xfrm>
                <a:prstGeom prst="rect">
                  <a:avLst/>
                </a:prstGeom>
              </p:spPr>
            </p:pic>
            <p:sp>
              <p:nvSpPr>
                <p:cNvPr id="211" name="Can 210"/>
                <p:cNvSpPr/>
                <p:nvPr/>
              </p:nvSpPr>
              <p:spPr>
                <a:xfrm>
                  <a:off x="11099388" y="3886190"/>
                  <a:ext cx="197142" cy="256479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rgbClr val="25085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/>
              <p:cNvGrpSpPr/>
              <p:nvPr/>
            </p:nvGrpSpPr>
            <p:grpSpPr>
              <a:xfrm>
                <a:off x="9014202" y="4737837"/>
                <a:ext cx="578854" cy="645557"/>
                <a:chOff x="5678823" y="2057401"/>
                <a:chExt cx="493377" cy="550230"/>
              </a:xfrm>
            </p:grpSpPr>
            <p:sp>
              <p:nvSpPr>
                <p:cNvPr id="207" name="Hexagon 206"/>
                <p:cNvSpPr/>
                <p:nvPr/>
              </p:nvSpPr>
              <p:spPr>
                <a:xfrm rot="5400000">
                  <a:off x="5650397" y="2085827"/>
                  <a:ext cx="550230" cy="493377"/>
                </a:xfrm>
                <a:prstGeom prst="hexagon">
                  <a:avLst/>
                </a:prstGeom>
                <a:solidFill>
                  <a:srgbClr val="F0B31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8" name="Picture 207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79699" y="2184640"/>
                  <a:ext cx="296333" cy="295750"/>
                </a:xfrm>
                <a:prstGeom prst="rect">
                  <a:avLst/>
                </a:prstGeom>
              </p:spPr>
            </p:pic>
          </p:grpSp>
          <p:grpSp>
            <p:nvGrpSpPr>
              <p:cNvPr id="201" name="Group 200"/>
              <p:cNvGrpSpPr/>
              <p:nvPr/>
            </p:nvGrpSpPr>
            <p:grpSpPr>
              <a:xfrm rot="511995">
                <a:off x="10417058" y="3514007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05" name="Left Arrow 204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" name="Left Arrow 205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2" name="Group 201"/>
              <p:cNvGrpSpPr/>
              <p:nvPr/>
            </p:nvGrpSpPr>
            <p:grpSpPr>
              <a:xfrm rot="3947119">
                <a:off x="9326856" y="3510889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03" name="Left Arrow 202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Left Arrow 203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94" name="Group 193"/>
            <p:cNvGrpSpPr/>
            <p:nvPr/>
          </p:nvGrpSpPr>
          <p:grpSpPr>
            <a:xfrm rot="7499625">
              <a:off x="8834869" y="2583677"/>
              <a:ext cx="1113444" cy="1292944"/>
              <a:chOff x="9999241" y="1645855"/>
              <a:chExt cx="1113444" cy="1292944"/>
            </a:xfrm>
          </p:grpSpPr>
          <p:sp>
            <p:nvSpPr>
              <p:cNvPr id="195" name="Left Arrow 194"/>
              <p:cNvSpPr/>
              <p:nvPr/>
            </p:nvSpPr>
            <p:spPr>
              <a:xfrm rot="3387019">
                <a:off x="10411640" y="2237753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Left Arrow 195"/>
              <p:cNvSpPr/>
              <p:nvPr/>
            </p:nvSpPr>
            <p:spPr>
              <a:xfrm rot="13956673">
                <a:off x="9997471" y="1647625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0" name="TextBox 19"/>
          <p:cNvSpPr txBox="1"/>
          <p:nvPr/>
        </p:nvSpPr>
        <p:spPr>
          <a:xfrm>
            <a:off x="849674" y="2569253"/>
            <a:ext cx="178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Inner Complexity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9450849" y="1804173"/>
            <a:ext cx="1831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Outer Complexity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21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20" grpId="0"/>
      <p:bldP spid="21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910530" y="3462480"/>
            <a:ext cx="2767487" cy="2601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1035578" y="3637753"/>
            <a:ext cx="1217696" cy="1075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937971" y="5344371"/>
            <a:ext cx="649847" cy="5534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2425473" y="4237376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 rot="5400000">
            <a:off x="2467674" y="3586328"/>
            <a:ext cx="1077941" cy="1162345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/>
          <p:cNvSpPr/>
          <p:nvPr/>
        </p:nvSpPr>
        <p:spPr>
          <a:xfrm rot="16200000">
            <a:off x="1007392" y="4830333"/>
            <a:ext cx="1081373" cy="1053696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1606504" y="4816497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2181524" y="4813066"/>
            <a:ext cx="649847" cy="108480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2937971" y="4790874"/>
            <a:ext cx="649847" cy="4947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 rot="18802574">
            <a:off x="726869" y="3138965"/>
            <a:ext cx="3143472" cy="3232258"/>
            <a:chOff x="5328424" y="3503016"/>
            <a:chExt cx="2406314" cy="2428495"/>
          </a:xfrm>
        </p:grpSpPr>
        <p:sp>
          <p:nvSpPr>
            <p:cNvPr id="72" name="Left Arrow 71"/>
            <p:cNvSpPr/>
            <p:nvPr/>
          </p:nvSpPr>
          <p:spPr>
            <a:xfrm>
              <a:off x="6560457" y="4295604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Left Arrow 72"/>
            <p:cNvSpPr/>
            <p:nvPr/>
          </p:nvSpPr>
          <p:spPr>
            <a:xfrm rot="10800000">
              <a:off x="5328424" y="4279181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Left Arrow 73"/>
            <p:cNvSpPr/>
            <p:nvPr/>
          </p:nvSpPr>
          <p:spPr>
            <a:xfrm rot="16200000">
              <a:off x="5944440" y="3656366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Left Arrow 74"/>
            <p:cNvSpPr/>
            <p:nvPr/>
          </p:nvSpPr>
          <p:spPr>
            <a:xfrm rot="5400000">
              <a:off x="5944440" y="4910580"/>
              <a:ext cx="1174281" cy="86758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49674" y="2569253"/>
            <a:ext cx="178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Inner Complexity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1463" y="1856126"/>
            <a:ext cx="3048000" cy="238125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9441534">
            <a:off x="3848584" y="3523958"/>
            <a:ext cx="3102835" cy="13437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404506" y="343391"/>
            <a:ext cx="2576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“CASE” Tools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498279" y="989722"/>
            <a:ext cx="23743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“Computer Aided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Software Engineering”</a:t>
            </a:r>
            <a:endParaRPr lang="en-US" sz="2000" dirty="0">
              <a:solidFill>
                <a:schemeClr val="bg1"/>
              </a:solidFill>
              <a:latin typeface="Marker Felt" panose="00000400000000000000" pitchFamily="2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049312" y="5879250"/>
            <a:ext cx="3482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Focus on producing quality code faster</a:t>
            </a:r>
            <a:endParaRPr lang="en-US" dirty="0">
              <a:solidFill>
                <a:schemeClr val="bg1"/>
              </a:solidFill>
              <a:latin typeface="Marker Felt" panose="00000400000000000000" pitchFamily="2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7404506" y="4681998"/>
            <a:ext cx="2771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Best Practices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89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89" grpId="0"/>
      <p:bldP spid="91" grpId="0"/>
      <p:bldP spid="9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720505" y="2753919"/>
            <a:ext cx="1967468" cy="3750944"/>
            <a:chOff x="4869397" y="613109"/>
            <a:chExt cx="3174395" cy="5450807"/>
          </a:xfrm>
        </p:grpSpPr>
        <p:grpSp>
          <p:nvGrpSpPr>
            <p:cNvPr id="19" name="Group 18"/>
            <p:cNvGrpSpPr/>
            <p:nvPr/>
          </p:nvGrpSpPr>
          <p:grpSpPr>
            <a:xfrm>
              <a:off x="4869397" y="613109"/>
              <a:ext cx="3174395" cy="5450807"/>
              <a:chOff x="4869397" y="613109"/>
              <a:chExt cx="3174395" cy="5450807"/>
            </a:xfrm>
          </p:grpSpPr>
          <p:grpSp>
            <p:nvGrpSpPr>
              <p:cNvPr id="154" name="Group 153"/>
              <p:cNvGrpSpPr/>
              <p:nvPr/>
            </p:nvGrpSpPr>
            <p:grpSpPr>
              <a:xfrm>
                <a:off x="4869397" y="3469136"/>
                <a:ext cx="3153789" cy="592405"/>
                <a:chOff x="6569382" y="3462248"/>
                <a:chExt cx="4316273" cy="810765"/>
              </a:xfrm>
            </p:grpSpPr>
            <p:sp>
              <p:nvSpPr>
                <p:cNvPr id="155" name="Rounded Rectangle 154"/>
                <p:cNvSpPr/>
                <p:nvPr/>
              </p:nvSpPr>
              <p:spPr>
                <a:xfrm>
                  <a:off x="6569382" y="3462248"/>
                  <a:ext cx="4316273" cy="810765"/>
                </a:xfrm>
                <a:prstGeom prst="round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Business</a:t>
                  </a:r>
                  <a:endParaRPr lang="en-US" dirty="0"/>
                </a:p>
              </p:txBody>
            </p:sp>
            <p:pic>
              <p:nvPicPr>
                <p:cNvPr id="156" name="Picture 155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26541" y="3560680"/>
                  <a:ext cx="686316" cy="684965"/>
                </a:xfrm>
                <a:prstGeom prst="rect">
                  <a:avLst/>
                </a:prstGeom>
              </p:spPr>
            </p:pic>
          </p:grpSp>
          <p:grpSp>
            <p:nvGrpSpPr>
              <p:cNvPr id="157" name="Group 156"/>
              <p:cNvGrpSpPr/>
              <p:nvPr/>
            </p:nvGrpSpPr>
            <p:grpSpPr>
              <a:xfrm>
                <a:off x="4869398" y="4459313"/>
                <a:ext cx="3153789" cy="592405"/>
                <a:chOff x="6569383" y="4359239"/>
                <a:chExt cx="4316273" cy="810765"/>
              </a:xfrm>
            </p:grpSpPr>
            <p:sp>
              <p:nvSpPr>
                <p:cNvPr id="158" name="Rounded Rectangle 157"/>
                <p:cNvSpPr/>
                <p:nvPr/>
              </p:nvSpPr>
              <p:spPr>
                <a:xfrm>
                  <a:off x="6569383" y="4359239"/>
                  <a:ext cx="4316273" cy="810765"/>
                </a:xfrm>
                <a:prstGeom prst="roundRect">
                  <a:avLst/>
                </a:prstGeom>
                <a:solidFill>
                  <a:srgbClr val="00B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Data</a:t>
                  </a:r>
                  <a:endParaRPr lang="en-US" dirty="0"/>
                </a:p>
              </p:txBody>
            </p:sp>
            <p:sp>
              <p:nvSpPr>
                <p:cNvPr id="159" name="Can 158"/>
                <p:cNvSpPr/>
                <p:nvPr/>
              </p:nvSpPr>
              <p:spPr>
                <a:xfrm>
                  <a:off x="7034345" y="4503232"/>
                  <a:ext cx="413978" cy="538579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rgbClr val="25085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0" name="Group 159"/>
              <p:cNvGrpSpPr/>
              <p:nvPr/>
            </p:nvGrpSpPr>
            <p:grpSpPr>
              <a:xfrm>
                <a:off x="4890003" y="1482089"/>
                <a:ext cx="3153789" cy="599098"/>
                <a:chOff x="6597584" y="1646486"/>
                <a:chExt cx="4316273" cy="819925"/>
              </a:xfrm>
            </p:grpSpPr>
            <p:sp>
              <p:nvSpPr>
                <p:cNvPr id="161" name="Rounded Rectangle 160"/>
                <p:cNvSpPr/>
                <p:nvPr/>
              </p:nvSpPr>
              <p:spPr>
                <a:xfrm>
                  <a:off x="6597584" y="1646486"/>
                  <a:ext cx="4316273" cy="810765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UI</a:t>
                  </a:r>
                  <a:endParaRPr lang="en-US" dirty="0"/>
                </a:p>
              </p:txBody>
            </p:sp>
            <p:pic>
              <p:nvPicPr>
                <p:cNvPr id="162" name="Picture 161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82781" y="1737771"/>
                  <a:ext cx="730076" cy="728640"/>
                </a:xfrm>
                <a:prstGeom prst="rect">
                  <a:avLst/>
                </a:prstGeom>
              </p:spPr>
            </p:pic>
          </p:grpSp>
          <p:grpSp>
            <p:nvGrpSpPr>
              <p:cNvPr id="163" name="Group 162"/>
              <p:cNvGrpSpPr/>
              <p:nvPr/>
            </p:nvGrpSpPr>
            <p:grpSpPr>
              <a:xfrm>
                <a:off x="4890003" y="2478959"/>
                <a:ext cx="3153789" cy="592405"/>
                <a:chOff x="6597584" y="2544888"/>
                <a:chExt cx="4316273" cy="810765"/>
              </a:xfrm>
              <a:solidFill>
                <a:srgbClr val="C00000"/>
              </a:solidFill>
            </p:grpSpPr>
            <p:sp>
              <p:nvSpPr>
                <p:cNvPr id="164" name="Rounded Rectangle 163"/>
                <p:cNvSpPr/>
                <p:nvPr/>
              </p:nvSpPr>
              <p:spPr>
                <a:xfrm>
                  <a:off x="6597584" y="2544888"/>
                  <a:ext cx="4316273" cy="810765"/>
                </a:xfrm>
                <a:prstGeom prst="round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Service</a:t>
                  </a:r>
                  <a:endParaRPr lang="en-US" dirty="0"/>
                </a:p>
              </p:txBody>
            </p:sp>
            <p:pic>
              <p:nvPicPr>
                <p:cNvPr id="165" name="Picture 164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24875" y="2625236"/>
                  <a:ext cx="605367" cy="637975"/>
                </a:xfrm>
                <a:prstGeom prst="rect">
                  <a:avLst/>
                </a:prstGeom>
                <a:grpFill/>
              </p:spPr>
            </p:pic>
          </p:grpSp>
          <p:pic>
            <p:nvPicPr>
              <p:cNvPr id="166" name="Picture 165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497207" y="5253930"/>
                <a:ext cx="1861356" cy="809986"/>
              </a:xfrm>
              <a:prstGeom prst="rect">
                <a:avLst/>
              </a:prstGeom>
            </p:spPr>
          </p:pic>
          <p:grpSp>
            <p:nvGrpSpPr>
              <p:cNvPr id="167" name="Group 166"/>
              <p:cNvGrpSpPr/>
              <p:nvPr/>
            </p:nvGrpSpPr>
            <p:grpSpPr>
              <a:xfrm>
                <a:off x="5855740" y="613109"/>
                <a:ext cx="1328206" cy="667056"/>
                <a:chOff x="7919291" y="457200"/>
                <a:chExt cx="1817782" cy="912932"/>
              </a:xfrm>
            </p:grpSpPr>
            <p:pic>
              <p:nvPicPr>
                <p:cNvPr id="168" name="Picture 167"/>
                <p:cNvPicPr>
                  <a:picLocks noChangeAspect="1"/>
                </p:cNvPicPr>
                <p:nvPr/>
              </p:nvPicPr>
              <p:blipFill>
                <a:blip r:embed="rId6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19291" y="457200"/>
                  <a:ext cx="508858" cy="912932"/>
                </a:xfrm>
                <a:prstGeom prst="rect">
                  <a:avLst/>
                </a:prstGeom>
              </p:spPr>
            </p:pic>
            <p:pic>
              <p:nvPicPr>
                <p:cNvPr id="169" name="Picture 168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656332" y="483115"/>
                  <a:ext cx="1080741" cy="88701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" name="Group 17"/>
            <p:cNvGrpSpPr/>
            <p:nvPr/>
          </p:nvGrpSpPr>
          <p:grpSpPr>
            <a:xfrm>
              <a:off x="6179352" y="1495597"/>
              <a:ext cx="1831827" cy="3546564"/>
              <a:chOff x="6179352" y="1495597"/>
              <a:chExt cx="1831827" cy="3546564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7703765" y="1495597"/>
                <a:ext cx="307414" cy="3546564"/>
                <a:chOff x="7703765" y="1495597"/>
                <a:chExt cx="307414" cy="3546564"/>
              </a:xfrm>
            </p:grpSpPr>
            <p:grpSp>
              <p:nvGrpSpPr>
                <p:cNvPr id="14" name="Group 13"/>
                <p:cNvGrpSpPr/>
                <p:nvPr/>
              </p:nvGrpSpPr>
              <p:grpSpPr>
                <a:xfrm>
                  <a:off x="7721129" y="1495597"/>
                  <a:ext cx="290050" cy="1564193"/>
                  <a:chOff x="7721129" y="1495597"/>
                  <a:chExt cx="290050" cy="1564193"/>
                </a:xfrm>
              </p:grpSpPr>
              <p:grpSp>
                <p:nvGrpSpPr>
                  <p:cNvPr id="13" name="Group 12"/>
                  <p:cNvGrpSpPr/>
                  <p:nvPr/>
                </p:nvGrpSpPr>
                <p:grpSpPr>
                  <a:xfrm>
                    <a:off x="7721129" y="1495597"/>
                    <a:ext cx="290050" cy="525663"/>
                    <a:chOff x="7721129" y="1495597"/>
                    <a:chExt cx="290050" cy="525663"/>
                  </a:xfrm>
                </p:grpSpPr>
                <p:sp>
                  <p:nvSpPr>
                    <p:cNvPr id="171" name="Left Arrow 170"/>
                    <p:cNvSpPr/>
                    <p:nvPr/>
                  </p:nvSpPr>
                  <p:spPr>
                    <a:xfrm rot="18802574">
                      <a:off x="7737063" y="1530791"/>
                      <a:ext cx="284683" cy="214295"/>
                    </a:xfrm>
                    <a:prstGeom prst="leftArrow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4" name="Left Arrow 173"/>
                    <p:cNvSpPr/>
                    <p:nvPr/>
                  </p:nvSpPr>
                  <p:spPr>
                    <a:xfrm rot="2602574">
                      <a:off x="7721129" y="1810931"/>
                      <a:ext cx="290050" cy="210329"/>
                    </a:xfrm>
                    <a:prstGeom prst="leftArrow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2" name="Group 11"/>
                  <p:cNvGrpSpPr/>
                  <p:nvPr/>
                </p:nvGrpSpPr>
                <p:grpSpPr>
                  <a:xfrm>
                    <a:off x="7721129" y="2534127"/>
                    <a:ext cx="290050" cy="525663"/>
                    <a:chOff x="7700522" y="2534127"/>
                    <a:chExt cx="290050" cy="525663"/>
                  </a:xfrm>
                </p:grpSpPr>
                <p:sp>
                  <p:nvSpPr>
                    <p:cNvPr id="175" name="Left Arrow 174"/>
                    <p:cNvSpPr/>
                    <p:nvPr/>
                  </p:nvSpPr>
                  <p:spPr>
                    <a:xfrm rot="18802574">
                      <a:off x="7716456" y="2569321"/>
                      <a:ext cx="284683" cy="214295"/>
                    </a:xfrm>
                    <a:prstGeom prst="leftArrow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6" name="Left Arrow 175"/>
                    <p:cNvSpPr/>
                    <p:nvPr/>
                  </p:nvSpPr>
                  <p:spPr>
                    <a:xfrm rot="2602574">
                      <a:off x="7700522" y="2849461"/>
                      <a:ext cx="290050" cy="210329"/>
                    </a:xfrm>
                    <a:prstGeom prst="leftArrow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77" name="Group 176"/>
                <p:cNvGrpSpPr/>
                <p:nvPr/>
              </p:nvGrpSpPr>
              <p:grpSpPr>
                <a:xfrm>
                  <a:off x="7703765" y="3477968"/>
                  <a:ext cx="290050" cy="525663"/>
                  <a:chOff x="7721129" y="1495597"/>
                  <a:chExt cx="290050" cy="525663"/>
                </a:xfrm>
              </p:grpSpPr>
              <p:sp>
                <p:nvSpPr>
                  <p:cNvPr id="178" name="Left Arrow 177"/>
                  <p:cNvSpPr/>
                  <p:nvPr/>
                </p:nvSpPr>
                <p:spPr>
                  <a:xfrm rot="18802574">
                    <a:off x="7737063" y="1530791"/>
                    <a:ext cx="284683" cy="214295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9" name="Left Arrow 178"/>
                  <p:cNvSpPr/>
                  <p:nvPr/>
                </p:nvSpPr>
                <p:spPr>
                  <a:xfrm rot="2602574">
                    <a:off x="7721129" y="1810931"/>
                    <a:ext cx="290050" cy="210329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80" name="Group 179"/>
                <p:cNvGrpSpPr/>
                <p:nvPr/>
              </p:nvGrpSpPr>
              <p:grpSpPr>
                <a:xfrm>
                  <a:off x="7703765" y="4516498"/>
                  <a:ext cx="290050" cy="525663"/>
                  <a:chOff x="7700522" y="2534127"/>
                  <a:chExt cx="290050" cy="525663"/>
                </a:xfrm>
              </p:grpSpPr>
              <p:sp>
                <p:nvSpPr>
                  <p:cNvPr id="181" name="Left Arrow 180"/>
                  <p:cNvSpPr/>
                  <p:nvPr/>
                </p:nvSpPr>
                <p:spPr>
                  <a:xfrm rot="18802574">
                    <a:off x="7716456" y="2569321"/>
                    <a:ext cx="284683" cy="214295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2" name="Left Arrow 181"/>
                  <p:cNvSpPr/>
                  <p:nvPr/>
                </p:nvSpPr>
                <p:spPr>
                  <a:xfrm rot="2602574">
                    <a:off x="7700522" y="2849461"/>
                    <a:ext cx="290050" cy="210329"/>
                  </a:xfrm>
                  <a:prstGeom prst="leftArrow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6" name="Group 15"/>
              <p:cNvGrpSpPr/>
              <p:nvPr/>
            </p:nvGrpSpPr>
            <p:grpSpPr>
              <a:xfrm>
                <a:off x="6179352" y="2121580"/>
                <a:ext cx="520888" cy="2284514"/>
                <a:chOff x="6179352" y="2121580"/>
                <a:chExt cx="520888" cy="2284514"/>
              </a:xfrm>
            </p:grpSpPr>
            <p:sp>
              <p:nvSpPr>
                <p:cNvPr id="186" name="Left Arrow 185"/>
                <p:cNvSpPr/>
                <p:nvPr/>
              </p:nvSpPr>
              <p:spPr>
                <a:xfrm rot="16200000">
                  <a:off x="6144788" y="4156605"/>
                  <a:ext cx="284683" cy="21429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Left Arrow 186"/>
                <p:cNvSpPr/>
                <p:nvPr/>
              </p:nvSpPr>
              <p:spPr>
                <a:xfrm rot="5400000">
                  <a:off x="6402484" y="4134054"/>
                  <a:ext cx="290050" cy="210329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Left Arrow 187"/>
                <p:cNvSpPr/>
                <p:nvPr/>
              </p:nvSpPr>
              <p:spPr>
                <a:xfrm rot="16200000">
                  <a:off x="6144158" y="3176104"/>
                  <a:ext cx="284683" cy="21429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Left Arrow 188"/>
                <p:cNvSpPr/>
                <p:nvPr/>
              </p:nvSpPr>
              <p:spPr>
                <a:xfrm rot="5400000">
                  <a:off x="6401854" y="3153553"/>
                  <a:ext cx="290050" cy="210329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Left Arrow 189"/>
                <p:cNvSpPr/>
                <p:nvPr/>
              </p:nvSpPr>
              <p:spPr>
                <a:xfrm rot="16200000">
                  <a:off x="6192355" y="2183991"/>
                  <a:ext cx="284683" cy="21429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Left Arrow 190"/>
                <p:cNvSpPr/>
                <p:nvPr/>
              </p:nvSpPr>
              <p:spPr>
                <a:xfrm rot="5400000">
                  <a:off x="6450051" y="2161440"/>
                  <a:ext cx="290050" cy="210329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0" name="TextBox 19"/>
          <p:cNvSpPr txBox="1"/>
          <p:nvPr/>
        </p:nvSpPr>
        <p:spPr>
          <a:xfrm>
            <a:off x="727551" y="3791965"/>
            <a:ext cx="18314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Inner Complexity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with 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Outer Complexity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4609" y="672054"/>
            <a:ext cx="5249595" cy="29514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23115" y="3923336"/>
            <a:ext cx="38020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Focus Shift from code generation to ….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Boilerplates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Code Optimization Tools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04506" y="5883366"/>
            <a:ext cx="2743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Focus on the business problem</a:t>
            </a:r>
            <a:endParaRPr lang="en-US" dirty="0">
              <a:solidFill>
                <a:schemeClr val="bg1"/>
              </a:solidFill>
              <a:latin typeface="Marker Fel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36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  <p:grpSp>
        <p:nvGrpSpPr>
          <p:cNvPr id="192" name="Group 191"/>
          <p:cNvGrpSpPr/>
          <p:nvPr/>
        </p:nvGrpSpPr>
        <p:grpSpPr>
          <a:xfrm>
            <a:off x="839788" y="3657600"/>
            <a:ext cx="3309689" cy="2506459"/>
            <a:chOff x="8070486" y="2673427"/>
            <a:chExt cx="3679055" cy="2786183"/>
          </a:xfrm>
        </p:grpSpPr>
        <p:grpSp>
          <p:nvGrpSpPr>
            <p:cNvPr id="193" name="Group 192"/>
            <p:cNvGrpSpPr/>
            <p:nvPr/>
          </p:nvGrpSpPr>
          <p:grpSpPr>
            <a:xfrm>
              <a:off x="8070486" y="2844971"/>
              <a:ext cx="3679055" cy="2614639"/>
              <a:chOff x="8070486" y="2844971"/>
              <a:chExt cx="3679055" cy="2614639"/>
            </a:xfrm>
          </p:grpSpPr>
          <p:grpSp>
            <p:nvGrpSpPr>
              <p:cNvPr id="197" name="Group 196"/>
              <p:cNvGrpSpPr/>
              <p:nvPr/>
            </p:nvGrpSpPr>
            <p:grpSpPr>
              <a:xfrm>
                <a:off x="11170687" y="4814053"/>
                <a:ext cx="578854" cy="645557"/>
                <a:chOff x="8280611" y="3344550"/>
                <a:chExt cx="578854" cy="645557"/>
              </a:xfrm>
            </p:grpSpPr>
            <p:sp>
              <p:nvSpPr>
                <p:cNvPr id="214" name="Hexagon 213"/>
                <p:cNvSpPr/>
                <p:nvPr/>
              </p:nvSpPr>
              <p:spPr>
                <a:xfrm rot="5400000">
                  <a:off x="8247259" y="3377902"/>
                  <a:ext cx="645557" cy="578854"/>
                </a:xfrm>
                <a:prstGeom prst="hexagon">
                  <a:avLst/>
                </a:prstGeom>
                <a:solidFill>
                  <a:srgbClr val="00A65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5" name="Picture 214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37222" y="3450655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198" name="Group 197"/>
              <p:cNvGrpSpPr/>
              <p:nvPr/>
            </p:nvGrpSpPr>
            <p:grpSpPr>
              <a:xfrm>
                <a:off x="10149856" y="2906008"/>
                <a:ext cx="578854" cy="645557"/>
                <a:chOff x="9264137" y="3344551"/>
                <a:chExt cx="578854" cy="645557"/>
              </a:xfrm>
            </p:grpSpPr>
            <p:sp>
              <p:nvSpPr>
                <p:cNvPr id="212" name="Hexagon 211"/>
                <p:cNvSpPr/>
                <p:nvPr/>
              </p:nvSpPr>
              <p:spPr>
                <a:xfrm rot="5400000">
                  <a:off x="9230785" y="3377903"/>
                  <a:ext cx="645557" cy="578854"/>
                </a:xfrm>
                <a:prstGeom prst="hexagon">
                  <a:avLst/>
                </a:prstGeom>
                <a:solidFill>
                  <a:srgbClr val="C6303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3" name="Picture 212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34270" y="3436831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199" name="Group 198"/>
              <p:cNvGrpSpPr/>
              <p:nvPr/>
            </p:nvGrpSpPr>
            <p:grpSpPr>
              <a:xfrm>
                <a:off x="8070486" y="2844971"/>
                <a:ext cx="578854" cy="645557"/>
                <a:chOff x="10900627" y="3575050"/>
                <a:chExt cx="578854" cy="645557"/>
              </a:xfrm>
            </p:grpSpPr>
            <p:sp>
              <p:nvSpPr>
                <p:cNvPr id="209" name="Hexagon 208"/>
                <p:cNvSpPr/>
                <p:nvPr/>
              </p:nvSpPr>
              <p:spPr>
                <a:xfrm rot="5400000">
                  <a:off x="10867275" y="3608402"/>
                  <a:ext cx="645557" cy="578854"/>
                </a:xfrm>
                <a:prstGeom prst="hexagon">
                  <a:avLst/>
                </a:prstGeom>
                <a:solidFill>
                  <a:srgbClr val="25085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10" name="Picture 209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84488" y="3620272"/>
                  <a:ext cx="231902" cy="231446"/>
                </a:xfrm>
                <a:prstGeom prst="rect">
                  <a:avLst/>
                </a:prstGeom>
              </p:spPr>
            </p:pic>
            <p:sp>
              <p:nvSpPr>
                <p:cNvPr id="211" name="Can 210"/>
                <p:cNvSpPr/>
                <p:nvPr/>
              </p:nvSpPr>
              <p:spPr>
                <a:xfrm>
                  <a:off x="11099388" y="3886190"/>
                  <a:ext cx="197142" cy="256479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rgbClr val="25085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/>
              <p:cNvGrpSpPr/>
              <p:nvPr/>
            </p:nvGrpSpPr>
            <p:grpSpPr>
              <a:xfrm>
                <a:off x="9014202" y="4737837"/>
                <a:ext cx="578854" cy="645557"/>
                <a:chOff x="5678823" y="2057401"/>
                <a:chExt cx="493377" cy="550230"/>
              </a:xfrm>
            </p:grpSpPr>
            <p:sp>
              <p:nvSpPr>
                <p:cNvPr id="207" name="Hexagon 206"/>
                <p:cNvSpPr/>
                <p:nvPr/>
              </p:nvSpPr>
              <p:spPr>
                <a:xfrm rot="5400000">
                  <a:off x="5650397" y="2085827"/>
                  <a:ext cx="550230" cy="493377"/>
                </a:xfrm>
                <a:prstGeom prst="hexagon">
                  <a:avLst/>
                </a:prstGeom>
                <a:solidFill>
                  <a:srgbClr val="F0B31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8" name="Picture 207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79699" y="2184640"/>
                  <a:ext cx="296333" cy="295750"/>
                </a:xfrm>
                <a:prstGeom prst="rect">
                  <a:avLst/>
                </a:prstGeom>
              </p:spPr>
            </p:pic>
          </p:grpSp>
          <p:grpSp>
            <p:nvGrpSpPr>
              <p:cNvPr id="201" name="Group 200"/>
              <p:cNvGrpSpPr/>
              <p:nvPr/>
            </p:nvGrpSpPr>
            <p:grpSpPr>
              <a:xfrm rot="511995">
                <a:off x="10417058" y="3514007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05" name="Left Arrow 204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" name="Left Arrow 205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2" name="Group 201"/>
              <p:cNvGrpSpPr/>
              <p:nvPr/>
            </p:nvGrpSpPr>
            <p:grpSpPr>
              <a:xfrm rot="3947119">
                <a:off x="9326856" y="3510889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03" name="Left Arrow 202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Left Arrow 203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94" name="Group 193"/>
            <p:cNvGrpSpPr/>
            <p:nvPr/>
          </p:nvGrpSpPr>
          <p:grpSpPr>
            <a:xfrm rot="7499625">
              <a:off x="8834869" y="2583677"/>
              <a:ext cx="1113444" cy="1292944"/>
              <a:chOff x="9999241" y="1645855"/>
              <a:chExt cx="1113444" cy="1292944"/>
            </a:xfrm>
          </p:grpSpPr>
          <p:sp>
            <p:nvSpPr>
              <p:cNvPr id="195" name="Left Arrow 194"/>
              <p:cNvSpPr/>
              <p:nvPr/>
            </p:nvSpPr>
            <p:spPr>
              <a:xfrm rot="3387019">
                <a:off x="10411640" y="2237753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Left Arrow 195"/>
              <p:cNvSpPr/>
              <p:nvPr/>
            </p:nvSpPr>
            <p:spPr>
              <a:xfrm rot="13956673">
                <a:off x="9997471" y="1647625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6" name="TextBox 215"/>
          <p:cNvSpPr txBox="1"/>
          <p:nvPr/>
        </p:nvSpPr>
        <p:spPr>
          <a:xfrm>
            <a:off x="1744424" y="3111068"/>
            <a:ext cx="1831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Outer Complexity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r>
              <a:rPr lang="en-US" dirty="0"/>
              <a:t>Evolutionary Design</a:t>
            </a:r>
          </a:p>
          <a:p>
            <a:pPr lvl="1"/>
            <a:r>
              <a:rPr lang="en-US" dirty="0"/>
              <a:t>Agile Practices</a:t>
            </a:r>
          </a:p>
          <a:p>
            <a:r>
              <a:rPr lang="en-US" dirty="0" smtClean="0"/>
              <a:t>Automation</a:t>
            </a:r>
          </a:p>
          <a:p>
            <a:pPr lvl="1"/>
            <a:r>
              <a:rPr lang="en-US" dirty="0" smtClean="0"/>
              <a:t>Dev Ops</a:t>
            </a:r>
          </a:p>
          <a:p>
            <a:r>
              <a:rPr lang="en-US" dirty="0" smtClean="0"/>
              <a:t>Commoditization</a:t>
            </a:r>
            <a:endParaRPr lang="en-US" dirty="0"/>
          </a:p>
          <a:p>
            <a:pPr lvl="1"/>
            <a:r>
              <a:rPr lang="en-US" dirty="0"/>
              <a:t>API Management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7087006" y="4447576"/>
            <a:ext cx="29402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Focus on the software delivery</a:t>
            </a:r>
          </a:p>
          <a:p>
            <a:r>
              <a:rPr lang="en-US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And reducing risk by bringing in</a:t>
            </a:r>
          </a:p>
          <a:p>
            <a:r>
              <a:rPr lang="en-US" dirty="0" smtClean="0">
                <a:solidFill>
                  <a:schemeClr val="bg1"/>
                </a:solidFill>
                <a:latin typeface="Marker Felt" panose="00000400000000000000" pitchFamily="2" charset="0"/>
              </a:rPr>
              <a:t>experts</a:t>
            </a:r>
            <a:endParaRPr lang="en-US" dirty="0">
              <a:solidFill>
                <a:schemeClr val="bg1"/>
              </a:solidFill>
              <a:latin typeface="Marker Fel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uild="p"/>
      <p:bldP spid="8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3559" y="1836855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Film Major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7731" y="2226685"/>
            <a:ext cx="1501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Graphic Artist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Left Arrow 5"/>
          <p:cNvSpPr/>
          <p:nvPr/>
        </p:nvSpPr>
        <p:spPr>
          <a:xfrm>
            <a:off x="249132" y="2212508"/>
            <a:ext cx="368601" cy="418619"/>
          </a:xfrm>
          <a:prstGeom prst="leftArrow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94958" y="1825625"/>
            <a:ext cx="368601" cy="418619"/>
          </a:xfrm>
          <a:prstGeom prst="leftArrow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>
            <a:stCxn id="24" idx="6"/>
            <a:endCxn id="28" idx="2"/>
          </p:cNvCxnSpPr>
          <p:nvPr/>
        </p:nvCxnSpPr>
        <p:spPr>
          <a:xfrm>
            <a:off x="7571640" y="4440083"/>
            <a:ext cx="162379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18" idx="6"/>
            <a:endCxn id="21" idx="2"/>
          </p:cNvCxnSpPr>
          <p:nvPr/>
        </p:nvCxnSpPr>
        <p:spPr>
          <a:xfrm>
            <a:off x="4459289" y="4440083"/>
            <a:ext cx="9607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5" idx="6"/>
            <a:endCxn id="18" idx="2"/>
          </p:cNvCxnSpPr>
          <p:nvPr/>
        </p:nvCxnSpPr>
        <p:spPr>
          <a:xfrm>
            <a:off x="2903114" y="4440083"/>
            <a:ext cx="9607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12" idx="6"/>
            <a:endCxn id="15" idx="2"/>
          </p:cNvCxnSpPr>
          <p:nvPr/>
        </p:nvCxnSpPr>
        <p:spPr>
          <a:xfrm>
            <a:off x="1346939" y="4440083"/>
            <a:ext cx="9607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751516" y="414065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39269" y="4842237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1993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2976" y="5365457"/>
            <a:ext cx="958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Al Gore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Invents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Internet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2307691" y="4140655"/>
            <a:ext cx="595423" cy="598855"/>
          </a:xfrm>
          <a:prstGeom prst="ellipse">
            <a:avLst/>
          </a:prstGeom>
          <a:noFill/>
          <a:ln w="762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178387" y="483603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9933"/>
                </a:solidFill>
              </a:rPr>
              <a:t>1997</a:t>
            </a:r>
            <a:endParaRPr lang="en-US" sz="2800" b="1" dirty="0">
              <a:solidFill>
                <a:srgbClr val="FF9933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37867" y="5359250"/>
            <a:ext cx="1167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Developer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(full time)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3863866" y="4140655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758429" y="483603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2000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93237" y="5359250"/>
            <a:ext cx="161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XML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i="1" dirty="0" smtClean="0">
                <a:solidFill>
                  <a:schemeClr val="bg1"/>
                </a:solidFill>
              </a:rPr>
              <a:t>(early services)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5420041" y="4140655"/>
            <a:ext cx="595423" cy="598855"/>
          </a:xfrm>
          <a:prstGeom prst="ellipse">
            <a:avLst/>
          </a:prstGeom>
          <a:noFill/>
          <a:ln w="76200">
            <a:solidFill>
              <a:srgbClr val="11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335967" y="483603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11FF7D"/>
                </a:solidFill>
              </a:rPr>
              <a:t>2002</a:t>
            </a:r>
            <a:endParaRPr lang="en-US" sz="2800" b="1" dirty="0">
              <a:solidFill>
                <a:srgbClr val="11FF7D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62521" y="5359249"/>
            <a:ext cx="1262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SOA/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Integration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976217" y="4140655"/>
            <a:ext cx="595423" cy="598855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855716" y="483603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B0F0"/>
                </a:solidFill>
              </a:rPr>
              <a:t>2005</a:t>
            </a:r>
            <a:endParaRPr lang="en-US" sz="2800" b="1" dirty="0">
              <a:solidFill>
                <a:srgbClr val="00B0F0"/>
              </a:solidFill>
            </a:endParaRPr>
          </a:p>
        </p:txBody>
      </p:sp>
      <p:cxnSp>
        <p:nvCxnSpPr>
          <p:cNvPr id="26" name="Straight Connector 25"/>
          <p:cNvCxnSpPr>
            <a:stCxn id="21" idx="6"/>
            <a:endCxn id="24" idx="2"/>
          </p:cNvCxnSpPr>
          <p:nvPr/>
        </p:nvCxnSpPr>
        <p:spPr>
          <a:xfrm>
            <a:off x="6015464" y="4440083"/>
            <a:ext cx="96075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29911" y="5359251"/>
            <a:ext cx="1167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Architect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(full time)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9195431" y="4140655"/>
            <a:ext cx="595423" cy="598855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9034213" y="483603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B0F0"/>
                </a:solidFill>
              </a:rPr>
              <a:t>2010</a:t>
            </a:r>
            <a:endParaRPr lang="en-US" sz="2800" b="1" dirty="0">
              <a:solidFill>
                <a:srgbClr val="00B0F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911647" y="5359251"/>
            <a:ext cx="1160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Enterprise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Architect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10819222" y="4140655"/>
            <a:ext cx="595423" cy="598855"/>
          </a:xfrm>
          <a:prstGeom prst="ellipse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658004" y="4859945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</a:rPr>
              <a:t>2014</a:t>
            </a:r>
            <a:endParaRPr lang="en-US" sz="2800" b="1" dirty="0">
              <a:solidFill>
                <a:srgbClr val="7030A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635337" y="5383166"/>
            <a:ext cx="960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Micro-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Services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/>
          <p:cNvCxnSpPr>
            <a:stCxn id="28" idx="6"/>
            <a:endCxn id="31" idx="2"/>
          </p:cNvCxnSpPr>
          <p:nvPr/>
        </p:nvCxnSpPr>
        <p:spPr>
          <a:xfrm>
            <a:off x="9790854" y="4440083"/>
            <a:ext cx="102836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4029088" y="2348841"/>
            <a:ext cx="7736132" cy="273693"/>
            <a:chOff x="4080184" y="1452543"/>
            <a:chExt cx="7736132" cy="273693"/>
          </a:xfrm>
        </p:grpSpPr>
        <p:sp>
          <p:nvSpPr>
            <p:cNvPr id="36" name="Oval 35"/>
            <p:cNvSpPr/>
            <p:nvPr/>
          </p:nvSpPr>
          <p:spPr>
            <a:xfrm>
              <a:off x="4080184" y="1452543"/>
              <a:ext cx="272124" cy="273693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>
              <a:stCxn id="36" idx="6"/>
            </p:cNvCxnSpPr>
            <p:nvPr/>
          </p:nvCxnSpPr>
          <p:spPr>
            <a:xfrm>
              <a:off x="4352308" y="1589390"/>
              <a:ext cx="7464008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5494811" y="1785920"/>
            <a:ext cx="6294656" cy="273693"/>
            <a:chOff x="5521660" y="2080079"/>
            <a:chExt cx="6294656" cy="273693"/>
          </a:xfrm>
        </p:grpSpPr>
        <p:sp>
          <p:nvSpPr>
            <p:cNvPr id="39" name="Oval 38"/>
            <p:cNvSpPr/>
            <p:nvPr/>
          </p:nvSpPr>
          <p:spPr>
            <a:xfrm>
              <a:off x="5521660" y="2080079"/>
              <a:ext cx="272124" cy="273693"/>
            </a:xfrm>
            <a:prstGeom prst="ellipse">
              <a:avLst/>
            </a:prstGeom>
            <a:noFill/>
            <a:ln w="76200">
              <a:solidFill>
                <a:srgbClr val="11FF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>
              <a:stCxn id="39" idx="6"/>
            </p:cNvCxnSpPr>
            <p:nvPr/>
          </p:nvCxnSpPr>
          <p:spPr>
            <a:xfrm flipV="1">
              <a:off x="5793784" y="2192775"/>
              <a:ext cx="6022532" cy="24151"/>
            </a:xfrm>
            <a:prstGeom prst="straightConnector1">
              <a:avLst/>
            </a:prstGeom>
            <a:ln w="76200">
              <a:solidFill>
                <a:srgbClr val="11FF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7086770" y="1197007"/>
            <a:ext cx="4678450" cy="273693"/>
            <a:chOff x="7137866" y="2822208"/>
            <a:chExt cx="4678450" cy="273693"/>
          </a:xfrm>
        </p:grpSpPr>
        <p:sp>
          <p:nvSpPr>
            <p:cNvPr id="42" name="Oval 41"/>
            <p:cNvSpPr/>
            <p:nvPr/>
          </p:nvSpPr>
          <p:spPr>
            <a:xfrm>
              <a:off x="7137866" y="2822208"/>
              <a:ext cx="272124" cy="273693"/>
            </a:xfrm>
            <a:prstGeom prst="ellipse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Arrow Connector 42"/>
            <p:cNvCxnSpPr>
              <a:stCxn id="42" idx="6"/>
            </p:cNvCxnSpPr>
            <p:nvPr/>
          </p:nvCxnSpPr>
          <p:spPr>
            <a:xfrm flipV="1">
              <a:off x="7409990" y="2959054"/>
              <a:ext cx="4406326" cy="1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2513567" y="3009660"/>
            <a:ext cx="9251653" cy="273693"/>
            <a:chOff x="2513567" y="3583817"/>
            <a:chExt cx="9251653" cy="273693"/>
          </a:xfrm>
        </p:grpSpPr>
        <p:sp>
          <p:nvSpPr>
            <p:cNvPr id="45" name="Oval 44"/>
            <p:cNvSpPr/>
            <p:nvPr/>
          </p:nvSpPr>
          <p:spPr>
            <a:xfrm>
              <a:off x="2513567" y="3583817"/>
              <a:ext cx="272124" cy="273693"/>
            </a:xfrm>
            <a:prstGeom prst="ellipse">
              <a:avLst/>
            </a:prstGeom>
            <a:noFill/>
            <a:ln w="76200"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Arrow Connector 45"/>
            <p:cNvCxnSpPr>
              <a:stCxn id="45" idx="6"/>
            </p:cNvCxnSpPr>
            <p:nvPr/>
          </p:nvCxnSpPr>
          <p:spPr>
            <a:xfrm>
              <a:off x="2785691" y="3720664"/>
              <a:ext cx="8979529" cy="0"/>
            </a:xfrm>
            <a:prstGeom prst="straightConnector1">
              <a:avLst/>
            </a:prstGeom>
            <a:ln w="76200">
              <a:solidFill>
                <a:srgbClr val="FF99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9949848" y="737486"/>
            <a:ext cx="1534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rgbClr val="00B0F0"/>
                </a:solidFill>
              </a:rPr>
              <a:t>Architect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649957" y="1371685"/>
            <a:ext cx="1834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11FF7D"/>
                </a:solidFill>
              </a:rPr>
              <a:t>Integration</a:t>
            </a:r>
            <a:endParaRPr lang="en-US" sz="2800" b="1" dirty="0">
              <a:solidFill>
                <a:srgbClr val="11FF7D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316919" y="1931088"/>
            <a:ext cx="2167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FFFF00"/>
                </a:solidFill>
              </a:rPr>
              <a:t>Web Services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454391" y="2565287"/>
            <a:ext cx="20300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FF9933"/>
                </a:solidFill>
              </a:rPr>
              <a:t>Foundations</a:t>
            </a:r>
            <a:endParaRPr lang="en-US" sz="2800" b="1" dirty="0">
              <a:solidFill>
                <a:srgbClr val="FF99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000"/>
                            </p:stCondLst>
                            <p:childTnLst>
                              <p:par>
                                <p:cTn id="8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-0.30118 0.44398 " pathEditMode="relative" rAng="0" ptsTypes="AA">
                                      <p:cBhvr>
                                        <p:cTn id="13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65" y="22199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-0.27578 0.03843 " pathEditMode="relative" rAng="0" ptsTypes="AA">
                                      <p:cBhvr>
                                        <p:cTn id="13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789" y="192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68255 0.27291 " pathEditMode="relative" rAng="0" ptsTypes="AA">
                                      <p:cBhvr>
                                        <p:cTn id="13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128" y="13634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48148E-6 L -0.69492 -0.1358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753" y="-6806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12" grpId="0" animBg="1"/>
      <p:bldP spid="12" grpId="1" animBg="1"/>
      <p:bldP spid="13" grpId="0"/>
      <p:bldP spid="13" grpId="1"/>
      <p:bldP spid="14" grpId="0"/>
      <p:bldP spid="14" grpId="1"/>
      <p:bldP spid="15" grpId="0" animBg="1"/>
      <p:bldP spid="15" grpId="1" animBg="1"/>
      <p:bldP spid="16" grpId="0"/>
      <p:bldP spid="16" grpId="1"/>
      <p:bldP spid="17" grpId="0"/>
      <p:bldP spid="17" grpId="1"/>
      <p:bldP spid="18" grpId="0" animBg="1"/>
      <p:bldP spid="18" grpId="1" animBg="1"/>
      <p:bldP spid="19" grpId="0"/>
      <p:bldP spid="19" grpId="1"/>
      <p:bldP spid="20" grpId="0"/>
      <p:bldP spid="20" grpId="1"/>
      <p:bldP spid="21" grpId="0" animBg="1"/>
      <p:bldP spid="21" grpId="1" animBg="1"/>
      <p:bldP spid="22" grpId="0"/>
      <p:bldP spid="22" grpId="1"/>
      <p:bldP spid="23" grpId="0"/>
      <p:bldP spid="23" grpId="1"/>
      <p:bldP spid="24" grpId="0" animBg="1"/>
      <p:bldP spid="24" grpId="1" animBg="1"/>
      <p:bldP spid="25" grpId="0"/>
      <p:bldP spid="25" grpId="1"/>
      <p:bldP spid="27" grpId="0"/>
      <p:bldP spid="27" grpId="1"/>
      <p:bldP spid="28" grpId="0" animBg="1"/>
      <p:bldP spid="28" grpId="1" animBg="1"/>
      <p:bldP spid="29" grpId="0"/>
      <p:bldP spid="29" grpId="1"/>
      <p:bldP spid="30" grpId="0"/>
      <p:bldP spid="30" grpId="1"/>
      <p:bldP spid="31" grpId="0" animBg="1"/>
      <p:bldP spid="31" grpId="1" animBg="1"/>
      <p:bldP spid="32" grpId="0"/>
      <p:bldP spid="32" grpId="1"/>
      <p:bldP spid="33" grpId="0"/>
      <p:bldP spid="33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Inner Complexity - Monolith</a:t>
            </a:r>
          </a:p>
          <a:p>
            <a:pPr lvl="1"/>
            <a:r>
              <a:rPr lang="en-US" dirty="0" smtClean="0"/>
              <a:t>Best Practices</a:t>
            </a:r>
          </a:p>
          <a:p>
            <a:pPr lvl="1"/>
            <a:r>
              <a:rPr lang="en-US" dirty="0" smtClean="0"/>
              <a:t>CASE Tools</a:t>
            </a:r>
          </a:p>
          <a:p>
            <a:r>
              <a:rPr lang="en-US" dirty="0" smtClean="0"/>
              <a:t>Mixture – Layered/SOA</a:t>
            </a:r>
          </a:p>
          <a:p>
            <a:pPr lvl="1"/>
            <a:r>
              <a:rPr lang="en-US" dirty="0" smtClean="0"/>
              <a:t>Development IDEs</a:t>
            </a:r>
          </a:p>
          <a:p>
            <a:pPr lvl="1"/>
            <a:r>
              <a:rPr lang="en-US" dirty="0" smtClean="0"/>
              <a:t>Templates and Frameworks</a:t>
            </a:r>
          </a:p>
          <a:p>
            <a:r>
              <a:rPr lang="en-US" dirty="0" smtClean="0"/>
              <a:t>Outer Complexity</a:t>
            </a:r>
          </a:p>
          <a:p>
            <a:pPr lvl="1"/>
            <a:r>
              <a:rPr lang="en-US" dirty="0" smtClean="0"/>
              <a:t>Commoditization</a:t>
            </a:r>
          </a:p>
          <a:p>
            <a:pPr lvl="1"/>
            <a:r>
              <a:rPr lang="en-US" dirty="0" smtClean="0"/>
              <a:t>DevOps, Agility</a:t>
            </a:r>
            <a:endParaRPr lang="en-US" dirty="0"/>
          </a:p>
          <a:p>
            <a:pPr lvl="1"/>
            <a:r>
              <a:rPr lang="en-US" dirty="0" smtClean="0"/>
              <a:t>API Management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Inception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4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Avengers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9611658" y="4685784"/>
            <a:ext cx="384362" cy="1050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7" name="Rectangle 6"/>
          <p:cNvSpPr/>
          <p:nvPr/>
        </p:nvSpPr>
        <p:spPr>
          <a:xfrm>
            <a:off x="10024136" y="4670731"/>
            <a:ext cx="982959" cy="94996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Test Data Management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704844" y="1808841"/>
            <a:ext cx="3812590" cy="3840520"/>
            <a:chOff x="1804396" y="1061139"/>
            <a:chExt cx="4943003" cy="5275866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1804396" y="1061139"/>
              <a:ext cx="8468" cy="5275866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4565353" y="1061139"/>
              <a:ext cx="8468" cy="5275866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6738931" y="1061139"/>
              <a:ext cx="8468" cy="5275866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9361440" y="2130571"/>
            <a:ext cx="1639542" cy="152444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Support</a:t>
            </a:r>
            <a:r>
              <a:rPr lang="en-US" sz="1050" dirty="0">
                <a:solidFill>
                  <a:sysClr val="windowText" lastClr="000000"/>
                </a:solidFill>
                <a:latin typeface="Calibri"/>
              </a:rPr>
              <a:t> Enablement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13451" y="2185333"/>
            <a:ext cx="974211" cy="1469677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Portfolio</a:t>
            </a:r>
            <a:r>
              <a:rPr lang="en-US" sz="1000" dirty="0">
                <a:solidFill>
                  <a:sysClr val="windowText" lastClr="000000"/>
                </a:solidFill>
                <a:latin typeface="Calibri"/>
              </a:rPr>
              <a:t>, Product &amp; Requirements Management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569" y="4642686"/>
            <a:ext cx="3593526" cy="1128153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4507564" y="1721589"/>
            <a:ext cx="6682072" cy="259296"/>
            <a:chOff x="424769" y="1116106"/>
            <a:chExt cx="7095300" cy="336176"/>
          </a:xfrm>
        </p:grpSpPr>
        <p:sp>
          <p:nvSpPr>
            <p:cNvPr id="16" name="Rectangle 15"/>
            <p:cNvSpPr/>
            <p:nvPr/>
          </p:nvSpPr>
          <p:spPr>
            <a:xfrm>
              <a:off x="424769" y="1116106"/>
              <a:ext cx="1271322" cy="336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1100" dirty="0" err="1"/>
                <a:t>Reqs</a:t>
              </a:r>
              <a:r>
                <a:rPr lang="en-US" sz="1100" dirty="0"/>
                <a:t>/Design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696092" y="1116106"/>
              <a:ext cx="2276328" cy="336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1100" dirty="0"/>
                <a:t>Development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72419" y="1116106"/>
              <a:ext cx="1773825" cy="336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1100" dirty="0"/>
                <a:t>Deployment/Testing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746244" y="1116106"/>
              <a:ext cx="1773825" cy="336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1100" dirty="0"/>
                <a:t>Support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5781321" y="3584005"/>
            <a:ext cx="783059" cy="825723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53231" y="3490660"/>
            <a:ext cx="136483" cy="26879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3880" y="3560245"/>
            <a:ext cx="136399" cy="26863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6015685" y="3759939"/>
            <a:ext cx="381884" cy="562477"/>
            <a:chOff x="2375578" y="2202338"/>
            <a:chExt cx="495110" cy="729248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41448" y="2202338"/>
              <a:ext cx="176840" cy="348277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93848" y="2354738"/>
              <a:ext cx="176840" cy="348277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75578" y="2358886"/>
              <a:ext cx="177800" cy="350168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41448" y="2581418"/>
              <a:ext cx="177800" cy="350168"/>
            </a:xfrm>
            <a:prstGeom prst="rect">
              <a:avLst/>
            </a:prstGeom>
          </p:spPr>
        </p:pic>
      </p:grpSp>
      <p:sp>
        <p:nvSpPr>
          <p:cNvPr id="28" name="Rectangle 27"/>
          <p:cNvSpPr/>
          <p:nvPr/>
        </p:nvSpPr>
        <p:spPr>
          <a:xfrm>
            <a:off x="6726419" y="3527858"/>
            <a:ext cx="572625" cy="968211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ysClr val="windowText" lastClr="000000"/>
                </a:solidFill>
                <a:latin typeface="Calibri"/>
              </a:rPr>
              <a:t>Version</a:t>
            </a:r>
            <a:br>
              <a:rPr lang="en-US" sz="900" dirty="0">
                <a:solidFill>
                  <a:sysClr val="windowText" lastClr="000000"/>
                </a:solidFill>
                <a:latin typeface="Calibri"/>
              </a:rPr>
            </a:br>
            <a:r>
              <a:rPr lang="en-US" sz="900" dirty="0">
                <a:solidFill>
                  <a:sysClr val="windowText" lastClr="000000"/>
                </a:solidFill>
                <a:latin typeface="Calibri"/>
              </a:rPr>
              <a:t>Control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9" name="Right Arrow 28"/>
          <p:cNvSpPr/>
          <p:nvPr/>
        </p:nvSpPr>
        <p:spPr>
          <a:xfrm>
            <a:off x="6536017" y="3924263"/>
            <a:ext cx="252163" cy="145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30" name="Rectangle 29"/>
          <p:cNvSpPr/>
          <p:nvPr/>
        </p:nvSpPr>
        <p:spPr>
          <a:xfrm>
            <a:off x="5788621" y="4453426"/>
            <a:ext cx="789020" cy="20552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ysClr val="windowText" lastClr="000000"/>
                </a:solidFill>
                <a:latin typeface="Calibri"/>
              </a:rPr>
              <a:t>Code Review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764270" y="4852740"/>
            <a:ext cx="811254" cy="72722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Build</a:t>
            </a:r>
            <a:b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Automation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325979" y="2781625"/>
            <a:ext cx="903198" cy="601003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Continuous Inspection</a:t>
            </a: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2360" y="3187259"/>
            <a:ext cx="425288" cy="102069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8609135" y="4852447"/>
            <a:ext cx="865065" cy="727228"/>
            <a:chOff x="5705388" y="2702345"/>
            <a:chExt cx="1121552" cy="942847"/>
          </a:xfrm>
        </p:grpSpPr>
        <p:sp>
          <p:nvSpPr>
            <p:cNvPr id="35" name="Rectangle 34"/>
            <p:cNvSpPr/>
            <p:nvPr/>
          </p:nvSpPr>
          <p:spPr>
            <a:xfrm>
              <a:off x="5718835" y="2702345"/>
              <a:ext cx="1068009" cy="942847"/>
            </a:xfrm>
            <a:prstGeom prst="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t" anchorCtr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Infrastructure Automation</a:t>
              </a: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05388" y="3241306"/>
              <a:ext cx="1121552" cy="292850"/>
            </a:xfrm>
            <a:prstGeom prst="rect">
              <a:avLst/>
            </a:prstGeom>
          </p:spPr>
        </p:pic>
      </p:grpSp>
      <p:sp>
        <p:nvSpPr>
          <p:cNvPr id="37" name="Rectangle 36"/>
          <p:cNvSpPr/>
          <p:nvPr/>
        </p:nvSpPr>
        <p:spPr>
          <a:xfrm>
            <a:off x="7366558" y="3527219"/>
            <a:ext cx="825335" cy="968849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Continuous</a:t>
            </a:r>
            <a:b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</a:b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Integration/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ysClr val="windowText" lastClr="000000"/>
                </a:solidFill>
                <a:latin typeface="Calibri"/>
              </a:rPr>
              <a:t>Delivery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56018" y="4070462"/>
            <a:ext cx="643122" cy="20751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5048" y="4170020"/>
            <a:ext cx="408152" cy="52466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6749" y="4221893"/>
            <a:ext cx="197495" cy="388956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8296692" y="2448593"/>
            <a:ext cx="903198" cy="2047476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Continuous</a:t>
            </a:r>
            <a:b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Quality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23881" y="2861655"/>
            <a:ext cx="835602" cy="334240"/>
          </a:xfrm>
          <a:prstGeom prst="rect">
            <a:avLst/>
          </a:prstGeom>
        </p:spPr>
      </p:pic>
      <p:sp>
        <p:nvSpPr>
          <p:cNvPr id="43" name="Right Arrow 42"/>
          <p:cNvSpPr/>
          <p:nvPr/>
        </p:nvSpPr>
        <p:spPr>
          <a:xfrm rot="5400000">
            <a:off x="7613959" y="4532512"/>
            <a:ext cx="252163" cy="145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44" name="Right Arrow 43"/>
          <p:cNvSpPr/>
          <p:nvPr/>
        </p:nvSpPr>
        <p:spPr>
          <a:xfrm rot="16200000">
            <a:off x="7629991" y="3389827"/>
            <a:ext cx="252163" cy="145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45" name="Rectangle 44"/>
          <p:cNvSpPr/>
          <p:nvPr/>
        </p:nvSpPr>
        <p:spPr>
          <a:xfrm>
            <a:off x="9660542" y="2351875"/>
            <a:ext cx="929051" cy="42224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APM/UIM</a:t>
            </a:r>
          </a:p>
        </p:txBody>
      </p:sp>
      <p:sp>
        <p:nvSpPr>
          <p:cNvPr id="46" name="Right Arrow 45"/>
          <p:cNvSpPr/>
          <p:nvPr/>
        </p:nvSpPr>
        <p:spPr>
          <a:xfrm rot="10800000">
            <a:off x="5604063" y="2798333"/>
            <a:ext cx="1710189" cy="119109"/>
          </a:xfrm>
          <a:prstGeom prst="rightArrow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47" name="Right Arrow 46"/>
          <p:cNvSpPr/>
          <p:nvPr/>
        </p:nvSpPr>
        <p:spPr>
          <a:xfrm rot="10800000">
            <a:off x="5604063" y="2522360"/>
            <a:ext cx="2680902" cy="108052"/>
          </a:xfrm>
          <a:prstGeom prst="rightArrow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48" name="Right Arrow 47"/>
          <p:cNvSpPr/>
          <p:nvPr/>
        </p:nvSpPr>
        <p:spPr>
          <a:xfrm rot="10800000">
            <a:off x="5604063" y="2280801"/>
            <a:ext cx="3754515" cy="115980"/>
          </a:xfrm>
          <a:prstGeom prst="rightArrow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49" name="Right Arrow 48"/>
          <p:cNvSpPr/>
          <p:nvPr/>
        </p:nvSpPr>
        <p:spPr>
          <a:xfrm rot="16200000">
            <a:off x="4865008" y="3834206"/>
            <a:ext cx="431128" cy="145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sp>
        <p:nvSpPr>
          <p:cNvPr id="50" name="Bent Arrow 49"/>
          <p:cNvSpPr/>
          <p:nvPr/>
        </p:nvSpPr>
        <p:spPr>
          <a:xfrm rot="5400000">
            <a:off x="5607634" y="3053377"/>
            <a:ext cx="418623" cy="425767"/>
          </a:xfrm>
          <a:prstGeom prst="bentArrow">
            <a:avLst>
              <a:gd name="adj1" fmla="val 25000"/>
              <a:gd name="adj2" fmla="val 21342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9447319" y="2812536"/>
            <a:ext cx="1402931" cy="755786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Analytics/Search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55087" y="3229059"/>
            <a:ext cx="1231500" cy="3294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1540" y="3037518"/>
            <a:ext cx="937674" cy="165472"/>
          </a:xfrm>
          <a:prstGeom prst="rect">
            <a:avLst/>
          </a:prstGeom>
        </p:spPr>
      </p:pic>
      <p:sp>
        <p:nvSpPr>
          <p:cNvPr id="54" name="Rectangle 53"/>
          <p:cNvSpPr/>
          <p:nvPr/>
        </p:nvSpPr>
        <p:spPr>
          <a:xfrm>
            <a:off x="9358577" y="3746269"/>
            <a:ext cx="1642405" cy="765199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/>
          <a:p>
            <a:pPr algn="just" defTabSz="457200"/>
            <a:r>
              <a:rPr lang="en-US" sz="1050" dirty="0">
                <a:solidFill>
                  <a:sysClr val="windowText" lastClr="000000"/>
                </a:solidFill>
                <a:latin typeface="Calibri"/>
              </a:rPr>
              <a:t>Environments</a:t>
            </a:r>
          </a:p>
        </p:txBody>
      </p:sp>
      <p:sp>
        <p:nvSpPr>
          <p:cNvPr id="55" name="Rectangle 54"/>
          <p:cNvSpPr/>
          <p:nvPr/>
        </p:nvSpPr>
        <p:spPr>
          <a:xfrm>
            <a:off x="9417654" y="4143959"/>
            <a:ext cx="1505451" cy="1290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lg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/>
          <a:p>
            <a:pPr algn="just" defTabSz="457200"/>
            <a:endParaRPr lang="en-US" sz="1050" dirty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9417653" y="4332578"/>
            <a:ext cx="1505451" cy="1290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lg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/>
          <a:p>
            <a:pPr algn="just" defTabSz="457200"/>
            <a:endParaRPr lang="en-US" sz="1050" dirty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9417652" y="3965763"/>
            <a:ext cx="1505451" cy="1290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lg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/>
          <a:p>
            <a:pPr algn="just" defTabSz="457200"/>
            <a:endParaRPr lang="en-US" sz="1050" dirty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922090" y="4862169"/>
            <a:ext cx="811254" cy="72722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Configuration</a:t>
            </a:r>
            <a:b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Management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7502" y="2538233"/>
            <a:ext cx="289796" cy="193197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6708368" y="417242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700" dirty="0" err="1"/>
              <a:t>Changeman</a:t>
            </a:r>
            <a:endParaRPr lang="en-US" sz="700" dirty="0"/>
          </a:p>
          <a:p>
            <a:pPr algn="just"/>
            <a:r>
              <a:rPr lang="en-US" sz="700" dirty="0"/>
              <a:t>ZMF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146068" y="5251999"/>
            <a:ext cx="747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800" dirty="0"/>
              <a:t>Copy Data </a:t>
            </a:r>
            <a:br>
              <a:rPr lang="en-US" sz="800" dirty="0"/>
            </a:br>
            <a:r>
              <a:rPr lang="en-US" sz="800" dirty="0"/>
              <a:t>Management</a:t>
            </a:r>
            <a:endParaRPr lang="en-US" sz="800" i="1" dirty="0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17676" y="5060971"/>
            <a:ext cx="384721" cy="203676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0682" y="3121390"/>
            <a:ext cx="418495" cy="230172"/>
          </a:xfrm>
          <a:prstGeom prst="rect">
            <a:avLst/>
          </a:prstGeom>
        </p:spPr>
      </p:pic>
      <p:pic>
        <p:nvPicPr>
          <p:cNvPr id="64" name="Picture 2" descr="http://automated-360.com/wp-content/uploads/2014/04/IRFT.jpg"/>
          <p:cNvPicPr>
            <a:picLocks noChangeAspect="1" noChangeArrowheads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59527" y="3375511"/>
            <a:ext cx="777527" cy="3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4766" y="5275555"/>
            <a:ext cx="865065" cy="225878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29" y="5268941"/>
            <a:ext cx="865065" cy="225878"/>
          </a:xfrm>
          <a:prstGeom prst="rect">
            <a:avLst/>
          </a:prstGeom>
        </p:spPr>
      </p:pic>
      <p:pic>
        <p:nvPicPr>
          <p:cNvPr id="67" name="Picture 6" descr="http://info.serena.com/rs/serena1/images/logo-gray-bd.jpg"/>
          <p:cNvPicPr>
            <a:picLocks noChangeAspect="1" noChangeArrowheads="1"/>
          </p:cNvPicPr>
          <p:nvPr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3377" y="4072244"/>
            <a:ext cx="506280" cy="13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8" descr="http://siliconangle.com/files/2012/01/greenhat-logo.jpg"/>
          <p:cNvPicPr>
            <a:picLocks noChangeAspect="1" noChangeArrowheads="1"/>
          </p:cNvPicPr>
          <p:nvPr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59527" y="3909052"/>
            <a:ext cx="779874" cy="51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Right Arrow 68"/>
          <p:cNvSpPr/>
          <p:nvPr/>
        </p:nvSpPr>
        <p:spPr>
          <a:xfrm>
            <a:off x="8138004" y="3866978"/>
            <a:ext cx="252163" cy="145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200"/>
          </a:p>
        </p:txBody>
      </p:sp>
      <p:pic>
        <p:nvPicPr>
          <p:cNvPr id="70" name="Picture 12" descr="https://www.vectorcast.com/sites/default/themes/vectorsoftware/images/ibm-rational_clipped.png"/>
          <p:cNvPicPr>
            <a:picLocks noChangeAspect="1" noChangeArrowheads="1"/>
          </p:cNvPicPr>
          <p:nvPr/>
        </p:nvPicPr>
        <p:blipFill>
          <a:blip r:embed="rId2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83102" y="2929145"/>
            <a:ext cx="670227" cy="61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Content Placeholder 70"/>
          <p:cNvSpPr>
            <a:spLocks noGrp="1"/>
          </p:cNvSpPr>
          <p:nvPr>
            <p:ph idx="1"/>
          </p:nvPr>
        </p:nvSpPr>
        <p:spPr>
          <a:xfrm>
            <a:off x="4498904" y="5867392"/>
            <a:ext cx="6172200" cy="66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UST Global Edge </a:t>
            </a:r>
            <a:r>
              <a:rPr lang="en-US" sz="2400" dirty="0" err="1" smtClean="0"/>
              <a:t>Ops</a:t>
            </a:r>
            <a:r>
              <a:rPr lang="en-US" sz="2400" baseline="30000" dirty="0" err="1" smtClean="0"/>
              <a:t>TM</a:t>
            </a:r>
            <a:endParaRPr lang="en-US" sz="2400" baseline="30000" dirty="0"/>
          </a:p>
        </p:txBody>
      </p:sp>
      <p:sp>
        <p:nvSpPr>
          <p:cNvPr id="72" name="Content Placeholder 70"/>
          <p:cNvSpPr txBox="1">
            <a:spLocks/>
          </p:cNvSpPr>
          <p:nvPr/>
        </p:nvSpPr>
        <p:spPr>
          <a:xfrm>
            <a:off x="4467014" y="776290"/>
            <a:ext cx="6172200" cy="66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DevOps</a:t>
            </a:r>
            <a:endParaRPr lang="en-US" baseline="30000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2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5081" y="4156316"/>
            <a:ext cx="1825957" cy="684396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2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895" y="5028379"/>
            <a:ext cx="2307135" cy="55141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5081" y="2983269"/>
            <a:ext cx="1734066" cy="99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4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 animBg="1"/>
      <p:bldP spid="13" grpId="0" animBg="1"/>
      <p:bldP spid="20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7" grpId="0" animBg="1"/>
      <p:bldP spid="41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/>
      <p:bldP spid="61" grpId="0"/>
      <p:bldP spid="69" grpId="0" animBg="1"/>
      <p:bldP spid="71" grpId="0" build="p"/>
      <p:bldP spid="7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Avengers</a:t>
            </a:r>
            <a:endParaRPr lang="en-US" dirty="0"/>
          </a:p>
        </p:txBody>
      </p:sp>
      <p:pic>
        <p:nvPicPr>
          <p:cNvPr id="75" name="Picture 7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5081" y="2983269"/>
            <a:ext cx="1734066" cy="99166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Source Control</a:t>
            </a:r>
          </a:p>
          <a:p>
            <a:r>
              <a:rPr lang="en-US" dirty="0" smtClean="0"/>
              <a:t>Continuous Integration</a:t>
            </a:r>
          </a:p>
          <a:p>
            <a:r>
              <a:rPr lang="en-US" dirty="0" smtClean="0"/>
              <a:t>Build Management</a:t>
            </a:r>
          </a:p>
          <a:p>
            <a:r>
              <a:rPr lang="en-US" dirty="0" smtClean="0"/>
              <a:t>Release Management</a:t>
            </a:r>
          </a:p>
          <a:p>
            <a:r>
              <a:rPr lang="en-US" dirty="0" smtClean="0"/>
              <a:t>Infrastructure Automation</a:t>
            </a:r>
          </a:p>
          <a:p>
            <a:endParaRPr lang="en-US" dirty="0"/>
          </a:p>
          <a:p>
            <a:r>
              <a:rPr lang="en-US" dirty="0" smtClean="0"/>
              <a:t>In Windows Server 2016 - Containers</a:t>
            </a:r>
          </a:p>
        </p:txBody>
      </p:sp>
    </p:spTree>
    <p:extLst>
      <p:ext uri="{BB962C8B-B14F-4D97-AF65-F5344CB8AC3E}">
        <p14:creationId xmlns:p14="http://schemas.microsoft.com/office/powerpoint/2010/main" val="37109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343111" y="4391244"/>
            <a:ext cx="1747300" cy="565093"/>
            <a:chOff x="2887134" y="4038599"/>
            <a:chExt cx="1747300" cy="565093"/>
          </a:xfrm>
        </p:grpSpPr>
        <p:grpSp>
          <p:nvGrpSpPr>
            <p:cNvPr id="8" name="Group 7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619870" y="3342377"/>
            <a:ext cx="1747300" cy="565093"/>
            <a:chOff x="2887134" y="4038599"/>
            <a:chExt cx="1747300" cy="565093"/>
          </a:xfrm>
        </p:grpSpPr>
        <p:grpSp>
          <p:nvGrpSpPr>
            <p:cNvPr id="14" name="Group 13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997919" y="5302743"/>
            <a:ext cx="1747300" cy="565093"/>
            <a:chOff x="2887134" y="4038599"/>
            <a:chExt cx="1747300" cy="565093"/>
          </a:xfrm>
        </p:grpSpPr>
        <p:grpSp>
          <p:nvGrpSpPr>
            <p:cNvPr id="20" name="Group 19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433652" y="4381179"/>
            <a:ext cx="1747300" cy="565093"/>
            <a:chOff x="2887134" y="4038599"/>
            <a:chExt cx="1747300" cy="565093"/>
          </a:xfrm>
        </p:grpSpPr>
        <p:grpSp>
          <p:nvGrpSpPr>
            <p:cNvPr id="26" name="Group 25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007884" y="5372144"/>
            <a:ext cx="1747300" cy="565093"/>
            <a:chOff x="2887134" y="4038599"/>
            <a:chExt cx="1747300" cy="565093"/>
          </a:xfrm>
        </p:grpSpPr>
        <p:grpSp>
          <p:nvGrpSpPr>
            <p:cNvPr id="32" name="Group 31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34" name="Rectangle 33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9416880" y="5010997"/>
            <a:ext cx="1747300" cy="565093"/>
            <a:chOff x="2887134" y="4038599"/>
            <a:chExt cx="1747300" cy="565093"/>
          </a:xfrm>
        </p:grpSpPr>
        <p:grpSp>
          <p:nvGrpSpPr>
            <p:cNvPr id="38" name="Group 37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40" name="Rectangle 39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559607" y="3322207"/>
            <a:ext cx="1747300" cy="565093"/>
            <a:chOff x="2887134" y="4038599"/>
            <a:chExt cx="1747300" cy="565093"/>
          </a:xfrm>
        </p:grpSpPr>
        <p:grpSp>
          <p:nvGrpSpPr>
            <p:cNvPr id="50" name="Group 49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105101" y="2929724"/>
            <a:ext cx="1747300" cy="565093"/>
            <a:chOff x="2887134" y="4038599"/>
            <a:chExt cx="1747300" cy="565093"/>
          </a:xfrm>
        </p:grpSpPr>
        <p:grpSp>
          <p:nvGrpSpPr>
            <p:cNvPr id="56" name="Group 55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59" name="Picture 58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58" name="Rectangle 57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8600167" y="1583297"/>
            <a:ext cx="1747300" cy="565093"/>
            <a:chOff x="2887134" y="4038599"/>
            <a:chExt cx="1747300" cy="565093"/>
          </a:xfrm>
        </p:grpSpPr>
        <p:grpSp>
          <p:nvGrpSpPr>
            <p:cNvPr id="62" name="Group 61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65" name="Picture 64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66" name="Picture 65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64" name="Rectangle 63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231451" y="642984"/>
            <a:ext cx="1747300" cy="565093"/>
            <a:chOff x="2887134" y="4038599"/>
            <a:chExt cx="1747300" cy="565093"/>
          </a:xfrm>
        </p:grpSpPr>
        <p:grpSp>
          <p:nvGrpSpPr>
            <p:cNvPr id="68" name="Group 67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0" name="Rectangle 69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085210" y="2054685"/>
            <a:ext cx="1747300" cy="565093"/>
            <a:chOff x="2887134" y="4038599"/>
            <a:chExt cx="1747300" cy="565093"/>
          </a:xfrm>
        </p:grpSpPr>
        <p:grpSp>
          <p:nvGrpSpPr>
            <p:cNvPr id="74" name="Group 73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8" name="Picture 7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7" name="Rectangle 7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570253" y="2404012"/>
            <a:ext cx="1747300" cy="565093"/>
            <a:chOff x="2887134" y="4038599"/>
            <a:chExt cx="1747300" cy="565093"/>
          </a:xfrm>
        </p:grpSpPr>
        <p:grpSp>
          <p:nvGrpSpPr>
            <p:cNvPr id="81" name="Group 8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84" name="Picture 8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83" name="Rectangle 8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4479222" y="1133561"/>
            <a:ext cx="1747300" cy="565093"/>
            <a:chOff x="2887134" y="4038599"/>
            <a:chExt cx="1747300" cy="565093"/>
          </a:xfrm>
        </p:grpSpPr>
        <p:grpSp>
          <p:nvGrpSpPr>
            <p:cNvPr id="87" name="Group 8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89" name="Rectangle 8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7695347" y="4437861"/>
            <a:ext cx="1747300" cy="565093"/>
            <a:chOff x="2887134" y="4038599"/>
            <a:chExt cx="1747300" cy="565093"/>
          </a:xfrm>
        </p:grpSpPr>
        <p:grpSp>
          <p:nvGrpSpPr>
            <p:cNvPr id="129" name="Group 128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32" name="Picture 131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33" name="Picture 132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30" name="Picture 129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31" name="Rectangle 130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64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9836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API Management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62880" y="1737360"/>
            <a:ext cx="2976880" cy="4131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API Gateway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3400" y="2173079"/>
            <a:ext cx="1635839" cy="7470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4493" y="4776925"/>
            <a:ext cx="2793651" cy="10920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3105" y="2920112"/>
            <a:ext cx="989084" cy="8283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5753" y="2987686"/>
            <a:ext cx="952500" cy="7905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1461" y="3991344"/>
            <a:ext cx="2399713" cy="815372"/>
          </a:xfrm>
          <a:prstGeom prst="rect">
            <a:avLst/>
          </a:prstGeom>
        </p:spPr>
      </p:pic>
      <p:grpSp>
        <p:nvGrpSpPr>
          <p:cNvPr id="167" name="Group 166"/>
          <p:cNvGrpSpPr/>
          <p:nvPr/>
        </p:nvGrpSpPr>
        <p:grpSpPr>
          <a:xfrm>
            <a:off x="8597158" y="1994284"/>
            <a:ext cx="3110470" cy="3994119"/>
            <a:chOff x="8597158" y="1994284"/>
            <a:chExt cx="3110470" cy="3994119"/>
          </a:xfrm>
        </p:grpSpPr>
        <p:grpSp>
          <p:nvGrpSpPr>
            <p:cNvPr id="13" name="Group 12"/>
            <p:cNvGrpSpPr/>
            <p:nvPr/>
          </p:nvGrpSpPr>
          <p:grpSpPr>
            <a:xfrm>
              <a:off x="8610983" y="2457042"/>
              <a:ext cx="958133" cy="309869"/>
              <a:chOff x="2887134" y="4038599"/>
              <a:chExt cx="1747300" cy="565093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8610983" y="1994284"/>
              <a:ext cx="958133" cy="309869"/>
              <a:chOff x="2887134" y="4038599"/>
              <a:chExt cx="1747300" cy="565093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23" name="Picture 22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22" name="Rectangle 21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8597158" y="3369850"/>
              <a:ext cx="958133" cy="309869"/>
              <a:chOff x="2887134" y="4038599"/>
              <a:chExt cx="1747300" cy="565093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35" name="Picture 34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36" name="Picture 35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34" name="Rectangle 33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8597158" y="2907093"/>
              <a:ext cx="958133" cy="309869"/>
              <a:chOff x="2887134" y="4038599"/>
              <a:chExt cx="1747300" cy="565093"/>
            </a:xfrm>
          </p:grpSpPr>
          <p:grpSp>
            <p:nvGrpSpPr>
              <p:cNvPr id="38" name="Group 37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41" name="Picture 40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42" name="Picture 41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40" name="Rectangle 39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8610983" y="4282297"/>
              <a:ext cx="958133" cy="309869"/>
              <a:chOff x="2887134" y="4038599"/>
              <a:chExt cx="1747300" cy="565093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47" name="Picture 46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48" name="Picture 47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46" name="Rectangle 45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8610983" y="3819538"/>
              <a:ext cx="958133" cy="309869"/>
              <a:chOff x="2887134" y="4038599"/>
              <a:chExt cx="1747300" cy="565093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53" name="Picture 52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54" name="Picture 53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52" name="Rectangle 51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597158" y="5195105"/>
              <a:ext cx="958133" cy="309869"/>
              <a:chOff x="2887134" y="4038599"/>
              <a:chExt cx="1747300" cy="565093"/>
            </a:xfrm>
          </p:grpSpPr>
          <p:grpSp>
            <p:nvGrpSpPr>
              <p:cNvPr id="56" name="Group 55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59" name="Picture 58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60" name="Picture 59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58" name="Rectangle 57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8597158" y="4732346"/>
              <a:ext cx="958133" cy="309869"/>
              <a:chOff x="2887134" y="4038599"/>
              <a:chExt cx="1747300" cy="565093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65" name="Picture 64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66" name="Picture 65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64" name="Rectangle 63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9680239" y="2675271"/>
              <a:ext cx="958133" cy="309869"/>
              <a:chOff x="2887134" y="4038599"/>
              <a:chExt cx="1747300" cy="565093"/>
            </a:xfrm>
          </p:grpSpPr>
          <p:grpSp>
            <p:nvGrpSpPr>
              <p:cNvPr id="68" name="Group 67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71" name="Picture 70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72" name="Picture 71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69" name="Picture 68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70" name="Rectangle 69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9680239" y="2212514"/>
              <a:ext cx="958133" cy="309869"/>
              <a:chOff x="2887134" y="4038599"/>
              <a:chExt cx="1747300" cy="565093"/>
            </a:xfrm>
          </p:grpSpPr>
          <p:grpSp>
            <p:nvGrpSpPr>
              <p:cNvPr id="74" name="Group 73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77" name="Picture 76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78" name="Picture 77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75" name="Picture 74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76" name="Rectangle 75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9666414" y="3588080"/>
              <a:ext cx="958133" cy="309869"/>
              <a:chOff x="2887134" y="4038599"/>
              <a:chExt cx="1747300" cy="565093"/>
            </a:xfrm>
          </p:grpSpPr>
          <p:grpSp>
            <p:nvGrpSpPr>
              <p:cNvPr id="80" name="Group 79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83" name="Picture 82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84" name="Picture 83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81" name="Picture 80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82" name="Rectangle 81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9666414" y="3125322"/>
              <a:ext cx="958133" cy="309869"/>
              <a:chOff x="2887134" y="4038599"/>
              <a:chExt cx="1747300" cy="565093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89" name="Picture 88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90" name="Picture 89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88" name="Rectangle 87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9680239" y="4500526"/>
              <a:ext cx="958133" cy="309869"/>
              <a:chOff x="2887134" y="4038599"/>
              <a:chExt cx="1747300" cy="565093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95" name="Picture 94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96" name="Picture 95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93" name="Picture 92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94" name="Rectangle 93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9680239" y="4037768"/>
              <a:ext cx="958133" cy="309869"/>
              <a:chOff x="2887134" y="4038599"/>
              <a:chExt cx="1747300" cy="565093"/>
            </a:xfrm>
          </p:grpSpPr>
          <p:grpSp>
            <p:nvGrpSpPr>
              <p:cNvPr id="98" name="Group 97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01" name="Picture 100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02" name="Picture 101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99" name="Picture 98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00" name="Rectangle 99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9666414" y="5413334"/>
              <a:ext cx="958133" cy="309869"/>
              <a:chOff x="2887134" y="4038599"/>
              <a:chExt cx="1747300" cy="565093"/>
            </a:xfrm>
          </p:grpSpPr>
          <p:grpSp>
            <p:nvGrpSpPr>
              <p:cNvPr id="104" name="Group 103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07" name="Picture 106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08" name="Picture 107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05" name="Picture 104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06" name="Rectangle 105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9666414" y="4950576"/>
              <a:ext cx="958133" cy="309869"/>
              <a:chOff x="2887134" y="4038599"/>
              <a:chExt cx="1747300" cy="565093"/>
            </a:xfrm>
          </p:grpSpPr>
          <p:grpSp>
            <p:nvGrpSpPr>
              <p:cNvPr id="110" name="Group 109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13" name="Picture 112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14" name="Picture 113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11" name="Picture 110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12" name="Rectangle 111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6" name="Group 115"/>
            <p:cNvGrpSpPr/>
            <p:nvPr/>
          </p:nvGrpSpPr>
          <p:grpSpPr>
            <a:xfrm>
              <a:off x="10749495" y="2940471"/>
              <a:ext cx="958133" cy="309869"/>
              <a:chOff x="2887134" y="4038599"/>
              <a:chExt cx="1747300" cy="565093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20" name="Picture 119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21" name="Picture 120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19" name="Rectangle 118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>
              <a:off x="10749495" y="2477714"/>
              <a:ext cx="958133" cy="309869"/>
              <a:chOff x="2887134" y="4038599"/>
              <a:chExt cx="1747300" cy="565093"/>
            </a:xfrm>
          </p:grpSpPr>
          <p:grpSp>
            <p:nvGrpSpPr>
              <p:cNvPr id="123" name="Group 122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26" name="Picture 125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27" name="Picture 126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24" name="Picture 123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25" name="Rectangle 124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8" name="Group 127"/>
            <p:cNvGrpSpPr/>
            <p:nvPr/>
          </p:nvGrpSpPr>
          <p:grpSpPr>
            <a:xfrm>
              <a:off x="10735670" y="3853280"/>
              <a:ext cx="958133" cy="309869"/>
              <a:chOff x="2887134" y="4038599"/>
              <a:chExt cx="1747300" cy="565093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32" name="Picture 131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33" name="Picture 132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30" name="Picture 129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31" name="Rectangle 130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10735670" y="3390522"/>
              <a:ext cx="958133" cy="309869"/>
              <a:chOff x="2887134" y="4038599"/>
              <a:chExt cx="1747300" cy="565093"/>
            </a:xfrm>
          </p:grpSpPr>
          <p:grpSp>
            <p:nvGrpSpPr>
              <p:cNvPr id="135" name="Group 134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38" name="Picture 137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39" name="Picture 138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36" name="Picture 135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37" name="Rectangle 136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10749495" y="4765725"/>
              <a:ext cx="958133" cy="309869"/>
              <a:chOff x="2887134" y="4038599"/>
              <a:chExt cx="1747300" cy="565093"/>
            </a:xfrm>
          </p:grpSpPr>
          <p:grpSp>
            <p:nvGrpSpPr>
              <p:cNvPr id="141" name="Group 140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44" name="Picture 143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45" name="Picture 144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42" name="Picture 141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43" name="Rectangle 142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10749495" y="4302968"/>
              <a:ext cx="958133" cy="309869"/>
              <a:chOff x="2887134" y="4038599"/>
              <a:chExt cx="1747300" cy="565093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50" name="Picture 149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51" name="Picture 150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48" name="Picture 147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49" name="Rectangle 148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2" name="Group 151"/>
            <p:cNvGrpSpPr/>
            <p:nvPr/>
          </p:nvGrpSpPr>
          <p:grpSpPr>
            <a:xfrm>
              <a:off x="10735670" y="5678534"/>
              <a:ext cx="958133" cy="309869"/>
              <a:chOff x="2887134" y="4038599"/>
              <a:chExt cx="1747300" cy="565093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56" name="Picture 155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57" name="Picture 156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54" name="Picture 153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55" name="Rectangle 154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/>
            <p:cNvGrpSpPr/>
            <p:nvPr/>
          </p:nvGrpSpPr>
          <p:grpSpPr>
            <a:xfrm>
              <a:off x="10735670" y="5215776"/>
              <a:ext cx="958133" cy="309869"/>
              <a:chOff x="2887134" y="4038599"/>
              <a:chExt cx="1747300" cy="565093"/>
            </a:xfrm>
          </p:grpSpPr>
          <p:grpSp>
            <p:nvGrpSpPr>
              <p:cNvPr id="159" name="Group 158"/>
              <p:cNvGrpSpPr/>
              <p:nvPr/>
            </p:nvGrpSpPr>
            <p:grpSpPr>
              <a:xfrm>
                <a:off x="3487335" y="4132304"/>
                <a:ext cx="1022857" cy="428917"/>
                <a:chOff x="3647605" y="2587207"/>
                <a:chExt cx="1022857" cy="428917"/>
              </a:xfrm>
            </p:grpSpPr>
            <p:pic>
              <p:nvPicPr>
                <p:cNvPr id="162" name="Picture 161"/>
                <p:cNvPicPr>
                  <a:picLocks noChangeAspect="1"/>
                </p:cNvPicPr>
                <p:nvPr/>
              </p:nvPicPr>
              <p:blipFill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605" y="2587207"/>
                  <a:ext cx="429763" cy="428917"/>
                </a:xfrm>
                <a:prstGeom prst="rect">
                  <a:avLst/>
                </a:prstGeom>
              </p:spPr>
            </p:pic>
            <p:pic>
              <p:nvPicPr>
                <p:cNvPr id="163" name="Picture 162"/>
                <p:cNvPicPr>
                  <a:picLocks noChangeAspect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3645" y="2635834"/>
                  <a:ext cx="476817" cy="363170"/>
                </a:xfrm>
                <a:prstGeom prst="rect">
                  <a:avLst/>
                </a:prstGeom>
              </p:spPr>
            </p:pic>
          </p:grpSp>
          <p:pic>
            <p:nvPicPr>
              <p:cNvPr id="160" name="Picture 159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79626" y="4099469"/>
                <a:ext cx="438151" cy="461752"/>
              </a:xfrm>
              <a:prstGeom prst="rect">
                <a:avLst/>
              </a:prstGeom>
            </p:spPr>
          </p:pic>
          <p:sp>
            <p:nvSpPr>
              <p:cNvPr id="161" name="Rectangle 160"/>
              <p:cNvSpPr/>
              <p:nvPr/>
            </p:nvSpPr>
            <p:spPr>
              <a:xfrm>
                <a:off x="2887134" y="4038599"/>
                <a:ext cx="1747300" cy="56509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5" name="TextBox 164"/>
          <p:cNvSpPr txBox="1"/>
          <p:nvPr/>
        </p:nvSpPr>
        <p:spPr>
          <a:xfrm>
            <a:off x="6258560" y="5965114"/>
            <a:ext cx="700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Proxy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1005840" y="3158700"/>
            <a:ext cx="19269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Discoverability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Developer 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304580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5063092" y="1971040"/>
            <a:ext cx="5615068" cy="4196080"/>
          </a:xfrm>
          <a:prstGeom prst="rect">
            <a:avLst/>
          </a:prstGeom>
          <a:solidFill>
            <a:schemeClr val="bg1"/>
          </a:solidFill>
          <a:ln w="76200">
            <a:solidFill>
              <a:srgbClr val="D3B5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9836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Monitoring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788" y="2751497"/>
            <a:ext cx="2724458" cy="5098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788" y="3657600"/>
            <a:ext cx="952500" cy="7905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3355" y="3657600"/>
            <a:ext cx="2153365" cy="6373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0" y="4607762"/>
            <a:ext cx="3210560" cy="145934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188" y="2057400"/>
            <a:ext cx="5369044" cy="39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Choreography and Orchestration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830791" y="4817964"/>
            <a:ext cx="1747300" cy="565093"/>
            <a:chOff x="2887134" y="4038599"/>
            <a:chExt cx="1747300" cy="565093"/>
          </a:xfrm>
        </p:grpSpPr>
        <p:grpSp>
          <p:nvGrpSpPr>
            <p:cNvPr id="11" name="Group 1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107550" y="3769097"/>
            <a:ext cx="1747300" cy="565093"/>
            <a:chOff x="2887134" y="4038599"/>
            <a:chExt cx="1747300" cy="565093"/>
          </a:xfrm>
        </p:grpSpPr>
        <p:grpSp>
          <p:nvGrpSpPr>
            <p:cNvPr id="21" name="Group 2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3" name="Rectangle 2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485599" y="5729463"/>
            <a:ext cx="1747300" cy="565093"/>
            <a:chOff x="2887134" y="4038599"/>
            <a:chExt cx="1747300" cy="565093"/>
          </a:xfrm>
        </p:grpSpPr>
        <p:grpSp>
          <p:nvGrpSpPr>
            <p:cNvPr id="27" name="Group 2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921332" y="4807899"/>
            <a:ext cx="1747300" cy="565093"/>
            <a:chOff x="2887134" y="4038599"/>
            <a:chExt cx="1747300" cy="565093"/>
          </a:xfrm>
        </p:grpSpPr>
        <p:grpSp>
          <p:nvGrpSpPr>
            <p:cNvPr id="33" name="Group 32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35" name="Rectangle 3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495564" y="5798864"/>
            <a:ext cx="1747300" cy="565093"/>
            <a:chOff x="2887134" y="4038599"/>
            <a:chExt cx="1747300" cy="565093"/>
          </a:xfrm>
        </p:grpSpPr>
        <p:grpSp>
          <p:nvGrpSpPr>
            <p:cNvPr id="39" name="Group 38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904560" y="5437717"/>
            <a:ext cx="1747300" cy="565093"/>
            <a:chOff x="2887134" y="4038599"/>
            <a:chExt cx="1747300" cy="565093"/>
          </a:xfrm>
        </p:grpSpPr>
        <p:grpSp>
          <p:nvGrpSpPr>
            <p:cNvPr id="45" name="Group 44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47" name="Rectangle 4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030627" y="4712181"/>
            <a:ext cx="1747300" cy="565093"/>
            <a:chOff x="2887134" y="4038599"/>
            <a:chExt cx="1747300" cy="565093"/>
          </a:xfrm>
        </p:grpSpPr>
        <p:grpSp>
          <p:nvGrpSpPr>
            <p:cNvPr id="51" name="Group 5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55" name="Picture 54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53" name="Rectangle 5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047287" y="3748927"/>
            <a:ext cx="1747300" cy="565093"/>
            <a:chOff x="2887134" y="4038599"/>
            <a:chExt cx="1747300" cy="565093"/>
          </a:xfrm>
        </p:grpSpPr>
        <p:grpSp>
          <p:nvGrpSpPr>
            <p:cNvPr id="57" name="Group 5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59" name="Rectangle 5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592781" y="3356444"/>
            <a:ext cx="1747300" cy="565093"/>
            <a:chOff x="2887134" y="4038599"/>
            <a:chExt cx="1747300" cy="565093"/>
          </a:xfrm>
        </p:grpSpPr>
        <p:grpSp>
          <p:nvGrpSpPr>
            <p:cNvPr id="63" name="Group 62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66" name="Picture 65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65" name="Rectangle 6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9087847" y="2010017"/>
            <a:ext cx="1747300" cy="565093"/>
            <a:chOff x="2887134" y="4038599"/>
            <a:chExt cx="1747300" cy="565093"/>
          </a:xfrm>
        </p:grpSpPr>
        <p:grpSp>
          <p:nvGrpSpPr>
            <p:cNvPr id="69" name="Group 68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1" name="Rectangle 70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7719131" y="1069704"/>
            <a:ext cx="1747300" cy="565093"/>
            <a:chOff x="2887134" y="4038599"/>
            <a:chExt cx="1747300" cy="565093"/>
          </a:xfrm>
        </p:grpSpPr>
        <p:grpSp>
          <p:nvGrpSpPr>
            <p:cNvPr id="75" name="Group 74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78" name="Picture 7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77" name="Rectangle 7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6572890" y="2481405"/>
            <a:ext cx="1747300" cy="565093"/>
            <a:chOff x="2887134" y="4038599"/>
            <a:chExt cx="1747300" cy="565093"/>
          </a:xfrm>
        </p:grpSpPr>
        <p:grpSp>
          <p:nvGrpSpPr>
            <p:cNvPr id="81" name="Group 8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84" name="Picture 8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83" name="Rectangle 8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4057933" y="2830732"/>
            <a:ext cx="1747300" cy="565093"/>
            <a:chOff x="2887134" y="4038599"/>
            <a:chExt cx="1747300" cy="565093"/>
          </a:xfrm>
        </p:grpSpPr>
        <p:grpSp>
          <p:nvGrpSpPr>
            <p:cNvPr id="87" name="Group 8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89" name="Rectangle 8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4966902" y="1560281"/>
            <a:ext cx="1747300" cy="565093"/>
            <a:chOff x="2887134" y="4038599"/>
            <a:chExt cx="1747300" cy="565093"/>
          </a:xfrm>
        </p:grpSpPr>
        <p:grpSp>
          <p:nvGrpSpPr>
            <p:cNvPr id="93" name="Group 92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96" name="Picture 95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97" name="Picture 96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95" name="Rectangle 9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7243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sp>
        <p:nvSpPr>
          <p:cNvPr id="98" name="Hexagon 97"/>
          <p:cNvSpPr/>
          <p:nvPr/>
        </p:nvSpPr>
        <p:spPr>
          <a:xfrm>
            <a:off x="6329679" y="254000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Hexagon 98"/>
          <p:cNvSpPr/>
          <p:nvPr/>
        </p:nvSpPr>
        <p:spPr>
          <a:xfrm>
            <a:off x="6329680" y="386080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Group 104"/>
          <p:cNvGrpSpPr/>
          <p:nvPr/>
        </p:nvGrpSpPr>
        <p:grpSpPr>
          <a:xfrm>
            <a:off x="6492146" y="2984999"/>
            <a:ext cx="1112158" cy="359682"/>
            <a:chOff x="2887134" y="4038599"/>
            <a:chExt cx="1747300" cy="565093"/>
          </a:xfrm>
        </p:grpSpPr>
        <p:grpSp>
          <p:nvGrpSpPr>
            <p:cNvPr id="106" name="Group 105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09" name="Picture 108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10" name="Picture 109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08" name="Rectangle 107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6492146" y="4303259"/>
            <a:ext cx="1112158" cy="359682"/>
            <a:chOff x="2887134" y="4038599"/>
            <a:chExt cx="1747300" cy="565093"/>
          </a:xfrm>
        </p:grpSpPr>
        <p:grpSp>
          <p:nvGrpSpPr>
            <p:cNvPr id="112" name="Group 111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15" name="Picture 114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16" name="Picture 115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13" name="Picture 112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14" name="Rectangle 113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4" name="Hexagon 123"/>
          <p:cNvSpPr/>
          <p:nvPr/>
        </p:nvSpPr>
        <p:spPr>
          <a:xfrm>
            <a:off x="8772218" y="258191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Hexagon 124"/>
          <p:cNvSpPr/>
          <p:nvPr/>
        </p:nvSpPr>
        <p:spPr>
          <a:xfrm>
            <a:off x="8772219" y="390271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6" name="Group 125"/>
          <p:cNvGrpSpPr/>
          <p:nvPr/>
        </p:nvGrpSpPr>
        <p:grpSpPr>
          <a:xfrm>
            <a:off x="8934685" y="3026909"/>
            <a:ext cx="1112158" cy="359682"/>
            <a:chOff x="2887134" y="4038599"/>
            <a:chExt cx="1747300" cy="565093"/>
          </a:xfrm>
        </p:grpSpPr>
        <p:grpSp>
          <p:nvGrpSpPr>
            <p:cNvPr id="127" name="Group 12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30" name="Picture 12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31" name="Picture 13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29" name="Rectangle 12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8934685" y="4345169"/>
            <a:ext cx="1112158" cy="359682"/>
            <a:chOff x="2887134" y="4038599"/>
            <a:chExt cx="1747300" cy="565093"/>
          </a:xfrm>
        </p:grpSpPr>
        <p:grpSp>
          <p:nvGrpSpPr>
            <p:cNvPr id="133" name="Group 132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36" name="Picture 135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37" name="Picture 136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34" name="Picture 133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35" name="Rectangle 13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8" name="Hexagon 137"/>
          <p:cNvSpPr/>
          <p:nvPr/>
        </p:nvSpPr>
        <p:spPr>
          <a:xfrm>
            <a:off x="7569334" y="19126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Hexagon 138"/>
          <p:cNvSpPr/>
          <p:nvPr/>
        </p:nvSpPr>
        <p:spPr>
          <a:xfrm>
            <a:off x="7569335" y="32334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0" name="Group 139"/>
          <p:cNvGrpSpPr/>
          <p:nvPr/>
        </p:nvGrpSpPr>
        <p:grpSpPr>
          <a:xfrm>
            <a:off x="7731801" y="2357619"/>
            <a:ext cx="1112158" cy="359682"/>
            <a:chOff x="2887134" y="4038599"/>
            <a:chExt cx="1747300" cy="565093"/>
          </a:xfrm>
        </p:grpSpPr>
        <p:grpSp>
          <p:nvGrpSpPr>
            <p:cNvPr id="141" name="Group 140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44" name="Picture 14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45" name="Picture 144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42" name="Picture 14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43" name="Rectangle 14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7731801" y="3675879"/>
            <a:ext cx="1112158" cy="359682"/>
            <a:chOff x="2887134" y="4038599"/>
            <a:chExt cx="1747300" cy="565093"/>
          </a:xfrm>
        </p:grpSpPr>
        <p:grpSp>
          <p:nvGrpSpPr>
            <p:cNvPr id="147" name="Group 146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50" name="Picture 149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51" name="Picture 150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48" name="Picture 14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49" name="Rectangle 14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2" name="Hexagon 151"/>
          <p:cNvSpPr/>
          <p:nvPr/>
        </p:nvSpPr>
        <p:spPr>
          <a:xfrm>
            <a:off x="7543927" y="456565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3" name="Group 152"/>
          <p:cNvGrpSpPr/>
          <p:nvPr/>
        </p:nvGrpSpPr>
        <p:grpSpPr>
          <a:xfrm>
            <a:off x="7706393" y="5008109"/>
            <a:ext cx="1112158" cy="359682"/>
            <a:chOff x="2887134" y="4038599"/>
            <a:chExt cx="1747300" cy="565093"/>
          </a:xfrm>
        </p:grpSpPr>
        <p:grpSp>
          <p:nvGrpSpPr>
            <p:cNvPr id="154" name="Group 153"/>
            <p:cNvGrpSpPr/>
            <p:nvPr/>
          </p:nvGrpSpPr>
          <p:grpSpPr>
            <a:xfrm>
              <a:off x="3487335" y="4132304"/>
              <a:ext cx="1022857" cy="428917"/>
              <a:chOff x="3647605" y="2587207"/>
              <a:chExt cx="1022857" cy="428917"/>
            </a:xfrm>
          </p:grpSpPr>
          <p:pic>
            <p:nvPicPr>
              <p:cNvPr id="157" name="Picture 156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47605" y="2587207"/>
                <a:ext cx="429763" cy="428917"/>
              </a:xfrm>
              <a:prstGeom prst="rect">
                <a:avLst/>
              </a:prstGeom>
            </p:spPr>
          </p:pic>
          <p:pic>
            <p:nvPicPr>
              <p:cNvPr id="158" name="Picture 157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93645" y="2635834"/>
                <a:ext cx="476817" cy="363170"/>
              </a:xfrm>
              <a:prstGeom prst="rect">
                <a:avLst/>
              </a:prstGeom>
            </p:spPr>
          </p:pic>
        </p:grpSp>
        <p:pic>
          <p:nvPicPr>
            <p:cNvPr id="155" name="Picture 154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56" name="Rectangle 155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265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sp>
        <p:nvSpPr>
          <p:cNvPr id="54" name="Hexagon 53"/>
          <p:cNvSpPr/>
          <p:nvPr/>
        </p:nvSpPr>
        <p:spPr>
          <a:xfrm>
            <a:off x="7889367" y="267716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8601" y="938312"/>
            <a:ext cx="330200" cy="637975"/>
          </a:xfrm>
          <a:prstGeom prst="rect">
            <a:avLst/>
          </a:prstGeom>
        </p:spPr>
      </p:pic>
      <p:sp>
        <p:nvSpPr>
          <p:cNvPr id="56" name="Hexagon 55"/>
          <p:cNvSpPr/>
          <p:nvPr/>
        </p:nvSpPr>
        <p:spPr>
          <a:xfrm>
            <a:off x="6660007" y="33731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Hexagon 56"/>
          <p:cNvSpPr/>
          <p:nvPr/>
        </p:nvSpPr>
        <p:spPr>
          <a:xfrm>
            <a:off x="7889367" y="406908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Hexagon 57"/>
          <p:cNvSpPr/>
          <p:nvPr/>
        </p:nvSpPr>
        <p:spPr>
          <a:xfrm>
            <a:off x="9118727" y="33731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8358682" y="181356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own Arrow 59"/>
          <p:cNvSpPr/>
          <p:nvPr/>
        </p:nvSpPr>
        <p:spPr>
          <a:xfrm>
            <a:off x="8355101" y="363728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wn Arrow 60"/>
          <p:cNvSpPr/>
          <p:nvPr/>
        </p:nvSpPr>
        <p:spPr>
          <a:xfrm rot="17981286">
            <a:off x="9023816" y="3304589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Down Arrow 61"/>
          <p:cNvSpPr/>
          <p:nvPr/>
        </p:nvSpPr>
        <p:spPr>
          <a:xfrm rot="3775931">
            <a:off x="7740085" y="3327422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21959" y="5750560"/>
            <a:ext cx="2184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Orchestration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261303" y="1970326"/>
            <a:ext cx="6128242" cy="4546352"/>
            <a:chOff x="2261303" y="1970326"/>
            <a:chExt cx="6128242" cy="4546352"/>
          </a:xfrm>
        </p:grpSpPr>
        <p:sp>
          <p:nvSpPr>
            <p:cNvPr id="64" name="Hexagon 63"/>
            <p:cNvSpPr/>
            <p:nvPr/>
          </p:nvSpPr>
          <p:spPr>
            <a:xfrm>
              <a:off x="2273256" y="2597468"/>
              <a:ext cx="1449629" cy="124968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>
              <a:off x="4331487" y="2572068"/>
              <a:ext cx="1449629" cy="124968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>
              <a:off x="2261303" y="4619308"/>
              <a:ext cx="1449629" cy="124968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>
              <a:off x="4331487" y="4619308"/>
              <a:ext cx="1449629" cy="124968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Down Arrow 67"/>
            <p:cNvSpPr/>
            <p:nvPr/>
          </p:nvSpPr>
          <p:spPr>
            <a:xfrm rot="16200000">
              <a:off x="3854965" y="2506028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Down Arrow 68"/>
            <p:cNvSpPr/>
            <p:nvPr/>
          </p:nvSpPr>
          <p:spPr>
            <a:xfrm rot="5400000">
              <a:off x="3762911" y="3168377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Down Arrow 69"/>
            <p:cNvSpPr/>
            <p:nvPr/>
          </p:nvSpPr>
          <p:spPr>
            <a:xfrm rot="16200000">
              <a:off x="3834261" y="4600575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Down Arrow 70"/>
            <p:cNvSpPr/>
            <p:nvPr/>
          </p:nvSpPr>
          <p:spPr>
            <a:xfrm rot="5400000">
              <a:off x="3742207" y="5262924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Down Arrow 71"/>
            <p:cNvSpPr/>
            <p:nvPr/>
          </p:nvSpPr>
          <p:spPr>
            <a:xfrm>
              <a:off x="2562997" y="3884780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own Arrow 72"/>
            <p:cNvSpPr/>
            <p:nvPr/>
          </p:nvSpPr>
          <p:spPr>
            <a:xfrm rot="10800000">
              <a:off x="2959678" y="3847148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own Arrow 73"/>
            <p:cNvSpPr/>
            <p:nvPr/>
          </p:nvSpPr>
          <p:spPr>
            <a:xfrm>
              <a:off x="4610396" y="3889860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Down Arrow 74"/>
            <p:cNvSpPr/>
            <p:nvPr/>
          </p:nvSpPr>
          <p:spPr>
            <a:xfrm rot="10800000">
              <a:off x="5007077" y="3852228"/>
              <a:ext cx="457200" cy="72136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051232" y="5993458"/>
              <a:ext cx="2232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Choreography</a:t>
              </a:r>
              <a:endParaRPr 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77" name="Down Arrow 76"/>
            <p:cNvSpPr/>
            <p:nvPr/>
          </p:nvSpPr>
          <p:spPr>
            <a:xfrm rot="3830616">
              <a:off x="6803989" y="841969"/>
              <a:ext cx="457200" cy="2713913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601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Hexagon 53"/>
          <p:cNvSpPr/>
          <p:nvPr/>
        </p:nvSpPr>
        <p:spPr>
          <a:xfrm>
            <a:off x="7889367" y="267716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Hexagon 55"/>
          <p:cNvSpPr/>
          <p:nvPr/>
        </p:nvSpPr>
        <p:spPr>
          <a:xfrm>
            <a:off x="6660007" y="33731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Hexagon 56"/>
          <p:cNvSpPr/>
          <p:nvPr/>
        </p:nvSpPr>
        <p:spPr>
          <a:xfrm>
            <a:off x="7889367" y="406908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6660006" y="4720501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Hexagon 38"/>
          <p:cNvSpPr/>
          <p:nvPr/>
        </p:nvSpPr>
        <p:spPr>
          <a:xfrm>
            <a:off x="7881695" y="2677160"/>
            <a:ext cx="1449629" cy="1249680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Hexagon 39"/>
          <p:cNvSpPr/>
          <p:nvPr/>
        </p:nvSpPr>
        <p:spPr>
          <a:xfrm>
            <a:off x="6652335" y="3373120"/>
            <a:ext cx="1449629" cy="1249680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Hexagon 40"/>
          <p:cNvSpPr/>
          <p:nvPr/>
        </p:nvSpPr>
        <p:spPr>
          <a:xfrm>
            <a:off x="7881695" y="4069080"/>
            <a:ext cx="1449629" cy="1249680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Hexagon 41"/>
          <p:cNvSpPr/>
          <p:nvPr/>
        </p:nvSpPr>
        <p:spPr>
          <a:xfrm>
            <a:off x="6652334" y="4720501"/>
            <a:ext cx="1449629" cy="1249680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8601" y="938312"/>
            <a:ext cx="330200" cy="637975"/>
          </a:xfrm>
          <a:prstGeom prst="rect">
            <a:avLst/>
          </a:prstGeom>
        </p:spPr>
      </p:pic>
      <p:sp>
        <p:nvSpPr>
          <p:cNvPr id="58" name="Hexagon 57"/>
          <p:cNvSpPr/>
          <p:nvPr/>
        </p:nvSpPr>
        <p:spPr>
          <a:xfrm>
            <a:off x="9118727" y="337312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8358682" y="181356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own Arrow 59"/>
          <p:cNvSpPr/>
          <p:nvPr/>
        </p:nvSpPr>
        <p:spPr>
          <a:xfrm>
            <a:off x="8355101" y="363728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wn Arrow 60"/>
          <p:cNvSpPr/>
          <p:nvPr/>
        </p:nvSpPr>
        <p:spPr>
          <a:xfrm rot="17981286">
            <a:off x="9023816" y="3304589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Down Arrow 61"/>
          <p:cNvSpPr/>
          <p:nvPr/>
        </p:nvSpPr>
        <p:spPr>
          <a:xfrm rot="3775931">
            <a:off x="7740085" y="3327422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9118726" y="4765040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10348087" y="4083041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5430645" y="4083041"/>
            <a:ext cx="1449629" cy="12496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rot="3775931">
            <a:off x="6572356" y="403572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wn Arrow 32"/>
          <p:cNvSpPr/>
          <p:nvPr/>
        </p:nvSpPr>
        <p:spPr>
          <a:xfrm rot="3775931">
            <a:off x="7660764" y="4700255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own Arrow 33"/>
          <p:cNvSpPr/>
          <p:nvPr/>
        </p:nvSpPr>
        <p:spPr>
          <a:xfrm rot="17981286">
            <a:off x="10169795" y="3997960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/>
          <p:cNvSpPr/>
          <p:nvPr/>
        </p:nvSpPr>
        <p:spPr>
          <a:xfrm rot="17981286">
            <a:off x="9072433" y="4685633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/>
          <p:cNvSpPr/>
          <p:nvPr/>
        </p:nvSpPr>
        <p:spPr>
          <a:xfrm>
            <a:off x="7137814" y="4347201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07440" y="3373120"/>
            <a:ext cx="33141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Circuit Breaker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Bulkhead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API </a:t>
            </a:r>
            <a:r>
              <a:rPr lang="en-US" dirty="0">
                <a:solidFill>
                  <a:schemeClr val="bg1"/>
                </a:solidFill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1259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9" grpId="0" animBg="1"/>
      <p:bldP spid="40" grpId="0" animBg="1"/>
      <p:bldP spid="41" grpId="0" animBg="1"/>
      <p:bldP spid="42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294571" y="3781042"/>
            <a:ext cx="1534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rgbClr val="00B0F0"/>
                </a:solidFill>
              </a:rPr>
              <a:t>Architect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92231" y="1634676"/>
            <a:ext cx="1834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11FF7D"/>
                </a:solidFill>
              </a:rPr>
              <a:t>Integration</a:t>
            </a:r>
            <a:endParaRPr lang="en-US" sz="2800" b="1" dirty="0">
              <a:solidFill>
                <a:srgbClr val="11FF7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81836" y="3803439"/>
            <a:ext cx="2167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FFFF00"/>
                </a:solidFill>
              </a:rPr>
              <a:t>Web Services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1836" y="1634676"/>
            <a:ext cx="20300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FF9933"/>
                </a:solidFill>
              </a:rPr>
              <a:t>Foundations</a:t>
            </a:r>
            <a:endParaRPr lang="en-US" sz="2800" b="1" dirty="0">
              <a:solidFill>
                <a:srgbClr val="FF9933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71107" y="2157896"/>
            <a:ext cx="4926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How do you organize code?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How do you deploy software?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How do you build software?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71107" y="4364677"/>
            <a:ext cx="4926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Microservices</a:t>
            </a:r>
            <a:r>
              <a:rPr lang="en-US" dirty="0" smtClean="0">
                <a:solidFill>
                  <a:schemeClr val="bg1"/>
                </a:solidFill>
              </a:rPr>
              <a:t> are deployed to connect systems/applications through networks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Boundaries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Contracts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94571" y="2157896"/>
            <a:ext cx="492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Microservices</a:t>
            </a:r>
            <a:r>
              <a:rPr lang="en-US" dirty="0" smtClean="0">
                <a:solidFill>
                  <a:schemeClr val="bg1"/>
                </a:solidFill>
              </a:rPr>
              <a:t> are integration technology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94571" y="4364677"/>
            <a:ext cx="4926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Microservices</a:t>
            </a:r>
            <a:r>
              <a:rPr lang="en-US" dirty="0" smtClean="0">
                <a:solidFill>
                  <a:schemeClr val="bg1"/>
                </a:solidFill>
              </a:rPr>
              <a:t> are an architectural style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Business and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Constraints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sp>
        <p:nvSpPr>
          <p:cNvPr id="27" name="Hexagon 26"/>
          <p:cNvSpPr/>
          <p:nvPr/>
        </p:nvSpPr>
        <p:spPr>
          <a:xfrm>
            <a:off x="5464940" y="2177640"/>
            <a:ext cx="2341600" cy="2018620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7" name="Hexagon 36"/>
          <p:cNvSpPr/>
          <p:nvPr/>
        </p:nvSpPr>
        <p:spPr>
          <a:xfrm>
            <a:off x="8426641" y="4037654"/>
            <a:ext cx="2341600" cy="2018620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Hexagon 37"/>
          <p:cNvSpPr/>
          <p:nvPr/>
        </p:nvSpPr>
        <p:spPr>
          <a:xfrm>
            <a:off x="2683181" y="3850368"/>
            <a:ext cx="2341600" cy="2018620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9017" y="3825830"/>
            <a:ext cx="673100" cy="54925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90091" y="3186950"/>
            <a:ext cx="673100" cy="54925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2467" y="4472030"/>
            <a:ext cx="673100" cy="54925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437" y="3888366"/>
            <a:ext cx="673100" cy="54925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8231" y="3186950"/>
            <a:ext cx="673100" cy="54925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4987" y="4531613"/>
            <a:ext cx="673100" cy="549250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 rot="9121834">
            <a:off x="8827695" y="2533872"/>
            <a:ext cx="990890" cy="73028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931969" y="2254527"/>
            <a:ext cx="1898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Bulkheads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811" y="3148141"/>
            <a:ext cx="156633" cy="92527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7195" y="3135117"/>
            <a:ext cx="156633" cy="925275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5812533" y="2596202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Circuit Breakers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280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446701" y="3478120"/>
            <a:ext cx="4736929" cy="2272440"/>
            <a:chOff x="2683181" y="2177640"/>
            <a:chExt cx="8085060" cy="3878634"/>
          </a:xfrm>
        </p:grpSpPr>
        <p:sp>
          <p:nvSpPr>
            <p:cNvPr id="27" name="Hexagon 26"/>
            <p:cNvSpPr/>
            <p:nvPr/>
          </p:nvSpPr>
          <p:spPr>
            <a:xfrm>
              <a:off x="5464940" y="2177640"/>
              <a:ext cx="2341600" cy="2018620"/>
            </a:xfrm>
            <a:prstGeom prst="hexagon">
              <a:avLst/>
            </a:prstGeom>
            <a:solidFill>
              <a:schemeClr val="bg1"/>
            </a:solidFill>
            <a:ln w="104775" cmpd="thickThin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Hexagon 36"/>
            <p:cNvSpPr/>
            <p:nvPr/>
          </p:nvSpPr>
          <p:spPr>
            <a:xfrm>
              <a:off x="8426641" y="4037654"/>
              <a:ext cx="2341600" cy="2018620"/>
            </a:xfrm>
            <a:prstGeom prst="hexagon">
              <a:avLst/>
            </a:prstGeom>
            <a:solidFill>
              <a:schemeClr val="bg1"/>
            </a:solidFill>
            <a:ln w="104775" cmpd="thickThin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" name="Hexagon 37"/>
            <p:cNvSpPr/>
            <p:nvPr/>
          </p:nvSpPr>
          <p:spPr>
            <a:xfrm>
              <a:off x="2683181" y="3850368"/>
              <a:ext cx="2341600" cy="2018620"/>
            </a:xfrm>
            <a:prstGeom prst="hexagon">
              <a:avLst/>
            </a:prstGeom>
            <a:solidFill>
              <a:schemeClr val="bg1"/>
            </a:solidFill>
            <a:ln w="104775" cmpd="thickThin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59017" y="3825830"/>
              <a:ext cx="673100" cy="54925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90091" y="3186950"/>
              <a:ext cx="673100" cy="54925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22467" y="4472030"/>
              <a:ext cx="673100" cy="549250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48437" y="3888366"/>
              <a:ext cx="673100" cy="549250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88231" y="3186950"/>
              <a:ext cx="673100" cy="549250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4987" y="4531613"/>
              <a:ext cx="673100" cy="549250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5811" y="3148141"/>
              <a:ext cx="156633" cy="925275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77195" y="3135117"/>
              <a:ext cx="156633" cy="925275"/>
            </a:xfrm>
            <a:prstGeom prst="rect">
              <a:avLst/>
            </a:prstGeom>
          </p:spPr>
        </p:pic>
      </p:grpSp>
      <p:sp>
        <p:nvSpPr>
          <p:cNvPr id="5" name="Rectangle 4"/>
          <p:cNvSpPr/>
          <p:nvPr/>
        </p:nvSpPr>
        <p:spPr>
          <a:xfrm>
            <a:off x="4772025" y="2255520"/>
            <a:ext cx="6200775" cy="408432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 smtClean="0"/>
              <a:t>Monitoring</a:t>
            </a:r>
            <a:endParaRPr lang="en-US" sz="2800" b="1" dirty="0"/>
          </a:p>
        </p:txBody>
      </p:sp>
      <p:sp>
        <p:nvSpPr>
          <p:cNvPr id="20" name="Down Arrow 19"/>
          <p:cNvSpPr/>
          <p:nvPr/>
        </p:nvSpPr>
        <p:spPr>
          <a:xfrm rot="5400000">
            <a:off x="4024368" y="3939413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49245" y="3882181"/>
            <a:ext cx="1933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F0000"/>
                </a:solidFill>
              </a:rPr>
              <a:t>ALERT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6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Office Space</a:t>
            </a:r>
            <a:endParaRPr lang="en-US" dirty="0"/>
          </a:p>
        </p:txBody>
      </p:sp>
      <p:sp>
        <p:nvSpPr>
          <p:cNvPr id="27" name="Hexagon 26"/>
          <p:cNvSpPr/>
          <p:nvPr/>
        </p:nvSpPr>
        <p:spPr>
          <a:xfrm>
            <a:off x="7076497" y="3478120"/>
            <a:ext cx="1371912" cy="1182683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7" name="Hexagon 36"/>
          <p:cNvSpPr/>
          <p:nvPr/>
        </p:nvSpPr>
        <p:spPr>
          <a:xfrm>
            <a:off x="8811718" y="4567877"/>
            <a:ext cx="1371912" cy="1182683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Hexagon 37"/>
          <p:cNvSpPr/>
          <p:nvPr/>
        </p:nvSpPr>
        <p:spPr>
          <a:xfrm>
            <a:off x="5446701" y="4458149"/>
            <a:ext cx="1371912" cy="1182683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0566" y="4443773"/>
            <a:ext cx="394360" cy="321798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14538" y="4069461"/>
            <a:ext cx="394360" cy="32179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3386" y="4822373"/>
            <a:ext cx="394360" cy="32179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2473" y="4480412"/>
            <a:ext cx="394360" cy="32179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1433" y="4069461"/>
            <a:ext cx="394360" cy="321798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29653" y="4857281"/>
            <a:ext cx="394360" cy="32179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3720" y="4046724"/>
            <a:ext cx="91769" cy="54210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6620" y="4039093"/>
            <a:ext cx="91769" cy="5421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72025" y="2255520"/>
            <a:ext cx="6200775" cy="408432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 smtClean="0"/>
              <a:t>API Management</a:t>
            </a:r>
            <a:endParaRPr lang="en-US" sz="2800" b="1" dirty="0"/>
          </a:p>
        </p:txBody>
      </p:sp>
      <p:sp>
        <p:nvSpPr>
          <p:cNvPr id="20" name="Down Arrow 19"/>
          <p:cNvSpPr/>
          <p:nvPr/>
        </p:nvSpPr>
        <p:spPr>
          <a:xfrm rot="16200000">
            <a:off x="4024368" y="3939413"/>
            <a:ext cx="457200" cy="72136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49245" y="3882181"/>
            <a:ext cx="1933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F0000"/>
                </a:solidFill>
              </a:rPr>
              <a:t>ALERT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19" name="Hexagon 18"/>
          <p:cNvSpPr/>
          <p:nvPr/>
        </p:nvSpPr>
        <p:spPr>
          <a:xfrm>
            <a:off x="8801558" y="4569374"/>
            <a:ext cx="1371912" cy="1182683"/>
          </a:xfrm>
          <a:prstGeom prst="hexagon">
            <a:avLst/>
          </a:prstGeom>
          <a:solidFill>
            <a:schemeClr val="bg1"/>
          </a:solidFill>
          <a:ln w="1047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6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19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494658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096000" y="3752068"/>
            <a:ext cx="4261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Commoditize complexity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2048976"/>
            <a:ext cx="5404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Don’t get caught up in the hype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0" y="5547976"/>
            <a:ext cx="2675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Manage failure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0" y="4633576"/>
            <a:ext cx="3116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Automation saves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5999" y="2900522"/>
            <a:ext cx="6056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B07BD7"/>
                </a:solidFill>
                <a:latin typeface="Comic Sans MS" panose="030F0702030302020204" pitchFamily="66" charset="0"/>
              </a:rPr>
              <a:t>Decompose on business capabilities</a:t>
            </a:r>
            <a:endParaRPr lang="en-US" sz="2800" i="1" dirty="0">
              <a:solidFill>
                <a:srgbClr val="B07BD7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03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065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Business Capabilities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4240" y="2448123"/>
            <a:ext cx="3799840" cy="40814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2320" y="975616"/>
            <a:ext cx="3836831" cy="37797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28560" y="5068567"/>
            <a:ext cx="4057575" cy="12189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1279" y="1534796"/>
            <a:ext cx="3771575" cy="486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66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Business Capabilities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5937" y="3615952"/>
            <a:ext cx="1788584" cy="12115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9704" y="3566640"/>
            <a:ext cx="1788584" cy="1211581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625524" y="3147814"/>
            <a:ext cx="2734734" cy="2048934"/>
            <a:chOff x="872066" y="2607733"/>
            <a:chExt cx="2734734" cy="2048934"/>
          </a:xfrm>
        </p:grpSpPr>
        <p:sp>
          <p:nvSpPr>
            <p:cNvPr id="12" name="Rectangle 11"/>
            <p:cNvSpPr/>
            <p:nvPr/>
          </p:nvSpPr>
          <p:spPr>
            <a:xfrm>
              <a:off x="872066" y="2607733"/>
              <a:ext cx="2734734" cy="20489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82133" y="2988733"/>
              <a:ext cx="2514600" cy="15324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82133" y="2619401"/>
              <a:ext cx="1538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i-9 Application</a:t>
              </a:r>
              <a:endParaRPr lang="en-US" dirty="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4973957"/>
            <a:ext cx="1255184" cy="111265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2259681"/>
            <a:ext cx="1255184" cy="11126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3616819"/>
            <a:ext cx="1255184" cy="1112658"/>
          </a:xfrm>
          <a:prstGeom prst="rect">
            <a:avLst/>
          </a:prstGeom>
        </p:spPr>
      </p:pic>
      <p:cxnSp>
        <p:nvCxnSpPr>
          <p:cNvPr id="18" name="Elbow Connector 17"/>
          <p:cNvCxnSpPr>
            <a:stCxn id="12" idx="3"/>
            <a:endCxn id="16" idx="1"/>
          </p:cNvCxnSpPr>
          <p:nvPr/>
        </p:nvCxnSpPr>
        <p:spPr>
          <a:xfrm flipV="1">
            <a:off x="3360258" y="2816010"/>
            <a:ext cx="1932679" cy="13562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2" idx="3"/>
            <a:endCxn id="17" idx="1"/>
          </p:cNvCxnSpPr>
          <p:nvPr/>
        </p:nvCxnSpPr>
        <p:spPr>
          <a:xfrm>
            <a:off x="3360258" y="4172281"/>
            <a:ext cx="1932679" cy="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2" idx="3"/>
            <a:endCxn id="15" idx="1"/>
          </p:cNvCxnSpPr>
          <p:nvPr/>
        </p:nvCxnSpPr>
        <p:spPr>
          <a:xfrm>
            <a:off x="3360258" y="4172281"/>
            <a:ext cx="1932679" cy="13580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3925" y="3699367"/>
            <a:ext cx="895195" cy="946333"/>
          </a:xfrm>
          <a:prstGeom prst="rect">
            <a:avLst/>
          </a:prstGeom>
        </p:spPr>
      </p:pic>
      <p:cxnSp>
        <p:nvCxnSpPr>
          <p:cNvPr id="22" name="Elbow Connector 21"/>
          <p:cNvCxnSpPr>
            <a:stCxn id="16" idx="3"/>
            <a:endCxn id="21" idx="1"/>
          </p:cNvCxnSpPr>
          <p:nvPr/>
        </p:nvCxnSpPr>
        <p:spPr>
          <a:xfrm>
            <a:off x="6548121" y="2816010"/>
            <a:ext cx="2025804" cy="13565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17" idx="3"/>
            <a:endCxn id="21" idx="1"/>
          </p:cNvCxnSpPr>
          <p:nvPr/>
        </p:nvCxnSpPr>
        <p:spPr>
          <a:xfrm flipV="1">
            <a:off x="6548121" y="4172534"/>
            <a:ext cx="2025804" cy="6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5" idx="3"/>
            <a:endCxn id="21" idx="1"/>
          </p:cNvCxnSpPr>
          <p:nvPr/>
        </p:nvCxnSpPr>
        <p:spPr>
          <a:xfrm flipV="1">
            <a:off x="6548121" y="4172534"/>
            <a:ext cx="2025804" cy="13577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05926" y="3702189"/>
            <a:ext cx="1212026" cy="939161"/>
          </a:xfrm>
          <a:prstGeom prst="rect">
            <a:avLst/>
          </a:prstGeom>
        </p:spPr>
      </p:pic>
      <p:cxnSp>
        <p:nvCxnSpPr>
          <p:cNvPr id="26" name="Elbow Connector 25"/>
          <p:cNvCxnSpPr>
            <a:stCxn id="21" idx="3"/>
            <a:endCxn id="25" idx="1"/>
          </p:cNvCxnSpPr>
          <p:nvPr/>
        </p:nvCxnSpPr>
        <p:spPr>
          <a:xfrm flipV="1">
            <a:off x="9469120" y="4171770"/>
            <a:ext cx="1136806" cy="7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5122624" y="1926490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</a:t>
            </a:r>
            <a:endParaRPr lang="en-US" sz="2800" b="1" dirty="0"/>
          </a:p>
        </p:txBody>
      </p:sp>
      <p:sp>
        <p:nvSpPr>
          <p:cNvPr id="31" name="Oval 30"/>
          <p:cNvSpPr/>
          <p:nvPr/>
        </p:nvSpPr>
        <p:spPr>
          <a:xfrm>
            <a:off x="5122624" y="3284496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2</a:t>
            </a:r>
            <a:endParaRPr lang="en-US" sz="2800" b="1" dirty="0"/>
          </a:p>
        </p:txBody>
      </p:sp>
      <p:sp>
        <p:nvSpPr>
          <p:cNvPr id="32" name="Oval 31"/>
          <p:cNvSpPr/>
          <p:nvPr/>
        </p:nvSpPr>
        <p:spPr>
          <a:xfrm>
            <a:off x="5122624" y="4640772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3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0247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Business Capabilities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0985" y="2578058"/>
            <a:ext cx="762176" cy="51629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69387" y="3930864"/>
            <a:ext cx="762176" cy="51629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5513" y="5292998"/>
            <a:ext cx="762176" cy="51629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5937" y="3615952"/>
            <a:ext cx="1788584" cy="1211581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625524" y="3147814"/>
            <a:ext cx="2734734" cy="2048934"/>
            <a:chOff x="872066" y="2607733"/>
            <a:chExt cx="2734734" cy="2048934"/>
          </a:xfrm>
        </p:grpSpPr>
        <p:sp>
          <p:nvSpPr>
            <p:cNvPr id="35" name="Rectangle 34"/>
            <p:cNvSpPr/>
            <p:nvPr/>
          </p:nvSpPr>
          <p:spPr>
            <a:xfrm>
              <a:off x="872066" y="2607733"/>
              <a:ext cx="2734734" cy="20489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82133" y="2988733"/>
              <a:ext cx="2514600" cy="15324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82133" y="2619401"/>
              <a:ext cx="1538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i-9 Application</a:t>
              </a:r>
              <a:endParaRPr lang="en-US" dirty="0"/>
            </a:p>
          </p:txBody>
        </p:sp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4973957"/>
            <a:ext cx="1255184" cy="111265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2259681"/>
            <a:ext cx="1255184" cy="111265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937" y="3616819"/>
            <a:ext cx="1255184" cy="1112658"/>
          </a:xfrm>
          <a:prstGeom prst="rect">
            <a:avLst/>
          </a:prstGeom>
        </p:spPr>
      </p:pic>
      <p:cxnSp>
        <p:nvCxnSpPr>
          <p:cNvPr id="41" name="Elbow Connector 40"/>
          <p:cNvCxnSpPr>
            <a:stCxn id="35" idx="3"/>
            <a:endCxn id="39" idx="1"/>
          </p:cNvCxnSpPr>
          <p:nvPr/>
        </p:nvCxnSpPr>
        <p:spPr>
          <a:xfrm flipV="1">
            <a:off x="3360258" y="2816010"/>
            <a:ext cx="1932679" cy="13562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35" idx="3"/>
            <a:endCxn id="40" idx="1"/>
          </p:cNvCxnSpPr>
          <p:nvPr/>
        </p:nvCxnSpPr>
        <p:spPr>
          <a:xfrm>
            <a:off x="3360258" y="4172281"/>
            <a:ext cx="1932679" cy="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35" idx="3"/>
            <a:endCxn id="38" idx="1"/>
          </p:cNvCxnSpPr>
          <p:nvPr/>
        </p:nvCxnSpPr>
        <p:spPr>
          <a:xfrm>
            <a:off x="3360258" y="4172281"/>
            <a:ext cx="1932679" cy="13580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5605" y="3699367"/>
            <a:ext cx="895195" cy="946333"/>
          </a:xfrm>
          <a:prstGeom prst="rect">
            <a:avLst/>
          </a:prstGeom>
        </p:spPr>
      </p:pic>
      <p:cxnSp>
        <p:nvCxnSpPr>
          <p:cNvPr id="45" name="Elbow Connector 44"/>
          <p:cNvCxnSpPr>
            <a:stCxn id="39" idx="3"/>
            <a:endCxn id="53" idx="1"/>
          </p:cNvCxnSpPr>
          <p:nvPr/>
        </p:nvCxnSpPr>
        <p:spPr>
          <a:xfrm flipV="1">
            <a:off x="6548121" y="2813998"/>
            <a:ext cx="1037484" cy="20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40" idx="3"/>
            <a:endCxn id="44" idx="1"/>
          </p:cNvCxnSpPr>
          <p:nvPr/>
        </p:nvCxnSpPr>
        <p:spPr>
          <a:xfrm flipV="1">
            <a:off x="6548121" y="4172534"/>
            <a:ext cx="1037484" cy="6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38" idx="3"/>
            <a:endCxn id="54" idx="1"/>
          </p:cNvCxnSpPr>
          <p:nvPr/>
        </p:nvCxnSpPr>
        <p:spPr>
          <a:xfrm>
            <a:off x="6548121" y="5530286"/>
            <a:ext cx="1037484" cy="438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399" y="3907009"/>
            <a:ext cx="684688" cy="530543"/>
          </a:xfrm>
          <a:prstGeom prst="rect">
            <a:avLst/>
          </a:prstGeom>
        </p:spPr>
      </p:pic>
      <p:cxnSp>
        <p:nvCxnSpPr>
          <p:cNvPr id="49" name="Elbow Connector 48"/>
          <p:cNvCxnSpPr>
            <a:stCxn id="44" idx="3"/>
            <a:endCxn id="48" idx="1"/>
          </p:cNvCxnSpPr>
          <p:nvPr/>
        </p:nvCxnSpPr>
        <p:spPr>
          <a:xfrm flipV="1">
            <a:off x="8480800" y="4172281"/>
            <a:ext cx="502599" cy="2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5122624" y="1926490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</a:t>
            </a:r>
            <a:endParaRPr lang="en-US" sz="2800" b="1" dirty="0"/>
          </a:p>
        </p:txBody>
      </p:sp>
      <p:sp>
        <p:nvSpPr>
          <p:cNvPr id="51" name="Oval 50"/>
          <p:cNvSpPr/>
          <p:nvPr/>
        </p:nvSpPr>
        <p:spPr>
          <a:xfrm>
            <a:off x="5122624" y="3284496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2</a:t>
            </a:r>
            <a:endParaRPr lang="en-US" sz="2800" b="1" dirty="0"/>
          </a:p>
        </p:txBody>
      </p:sp>
      <p:sp>
        <p:nvSpPr>
          <p:cNvPr id="52" name="Oval 51"/>
          <p:cNvSpPr/>
          <p:nvPr/>
        </p:nvSpPr>
        <p:spPr>
          <a:xfrm>
            <a:off x="5122624" y="4640772"/>
            <a:ext cx="558800" cy="5588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3</a:t>
            </a:r>
            <a:endParaRPr lang="en-US" sz="2800" b="1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5605" y="2340831"/>
            <a:ext cx="895195" cy="946333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5605" y="5061501"/>
            <a:ext cx="895195" cy="946333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1909" y="3703733"/>
            <a:ext cx="1212026" cy="939161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399" y="2548917"/>
            <a:ext cx="684688" cy="530543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399" y="5270581"/>
            <a:ext cx="684688" cy="530543"/>
          </a:xfrm>
          <a:prstGeom prst="rect">
            <a:avLst/>
          </a:prstGeom>
        </p:spPr>
      </p:pic>
      <p:cxnSp>
        <p:nvCxnSpPr>
          <p:cNvPr id="58" name="Elbow Connector 57"/>
          <p:cNvCxnSpPr>
            <a:stCxn id="53" idx="3"/>
            <a:endCxn id="56" idx="1"/>
          </p:cNvCxnSpPr>
          <p:nvPr/>
        </p:nvCxnSpPr>
        <p:spPr>
          <a:xfrm>
            <a:off x="8480800" y="2813998"/>
            <a:ext cx="502599" cy="1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4" idx="3"/>
            <a:endCxn id="57" idx="1"/>
          </p:cNvCxnSpPr>
          <p:nvPr/>
        </p:nvCxnSpPr>
        <p:spPr>
          <a:xfrm>
            <a:off x="8480800" y="5534668"/>
            <a:ext cx="502599" cy="11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6" idx="3"/>
            <a:endCxn id="55" idx="1"/>
          </p:cNvCxnSpPr>
          <p:nvPr/>
        </p:nvCxnSpPr>
        <p:spPr>
          <a:xfrm>
            <a:off x="9668087" y="2814189"/>
            <a:ext cx="1053822" cy="1359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stCxn id="48" idx="3"/>
            <a:endCxn id="55" idx="1"/>
          </p:cNvCxnSpPr>
          <p:nvPr/>
        </p:nvCxnSpPr>
        <p:spPr>
          <a:xfrm>
            <a:off x="9668087" y="4172281"/>
            <a:ext cx="1053822" cy="10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57" idx="3"/>
            <a:endCxn id="55" idx="1"/>
          </p:cNvCxnSpPr>
          <p:nvPr/>
        </p:nvCxnSpPr>
        <p:spPr>
          <a:xfrm flipV="1">
            <a:off x="9668087" y="4173314"/>
            <a:ext cx="1053822" cy="1362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10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Business Capabilities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554404" y="2863334"/>
            <a:ext cx="2734734" cy="2048934"/>
            <a:chOff x="872066" y="2607733"/>
            <a:chExt cx="2734734" cy="2048934"/>
          </a:xfrm>
        </p:grpSpPr>
        <p:sp>
          <p:nvSpPr>
            <p:cNvPr id="64" name="Rectangle 63"/>
            <p:cNvSpPr/>
            <p:nvPr/>
          </p:nvSpPr>
          <p:spPr>
            <a:xfrm>
              <a:off x="872066" y="2607733"/>
              <a:ext cx="2734734" cy="20489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982133" y="2988733"/>
              <a:ext cx="2514600" cy="15324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982133" y="2619401"/>
              <a:ext cx="1538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i-9 Application</a:t>
              </a:r>
              <a:endParaRPr lang="en-US" dirty="0"/>
            </a:p>
          </p:txBody>
        </p:sp>
      </p:grpSp>
      <p:cxnSp>
        <p:nvCxnSpPr>
          <p:cNvPr id="67" name="Elbow Connector 66"/>
          <p:cNvCxnSpPr>
            <a:stCxn id="64" idx="3"/>
          </p:cNvCxnSpPr>
          <p:nvPr/>
        </p:nvCxnSpPr>
        <p:spPr>
          <a:xfrm flipV="1">
            <a:off x="3289138" y="2531530"/>
            <a:ext cx="1932679" cy="13562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/>
          <p:cNvCxnSpPr>
            <a:stCxn id="64" idx="3"/>
          </p:cNvCxnSpPr>
          <p:nvPr/>
        </p:nvCxnSpPr>
        <p:spPr>
          <a:xfrm>
            <a:off x="3289138" y="3887801"/>
            <a:ext cx="1932679" cy="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64" idx="3"/>
          </p:cNvCxnSpPr>
          <p:nvPr/>
        </p:nvCxnSpPr>
        <p:spPr>
          <a:xfrm>
            <a:off x="3289138" y="3887801"/>
            <a:ext cx="1932679" cy="13580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5221817" y="2106120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 1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5236169" y="3461524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 2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5221817" y="4819529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 3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7917985" y="3461524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Immigration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7917985" y="2106120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Employee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7917985" y="4816928"/>
            <a:ext cx="1355272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Signature</a:t>
            </a:r>
            <a:endParaRPr lang="en-US" dirty="0"/>
          </a:p>
        </p:txBody>
      </p:sp>
      <p:cxnSp>
        <p:nvCxnSpPr>
          <p:cNvPr id="76" name="Elbow Connector 75"/>
          <p:cNvCxnSpPr>
            <a:stCxn id="70" idx="3"/>
            <a:endCxn id="74" idx="1"/>
          </p:cNvCxnSpPr>
          <p:nvPr/>
        </p:nvCxnSpPr>
        <p:spPr>
          <a:xfrm>
            <a:off x="6577089" y="2530663"/>
            <a:ext cx="1340896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70" idx="3"/>
            <a:endCxn id="73" idx="1"/>
          </p:cNvCxnSpPr>
          <p:nvPr/>
        </p:nvCxnSpPr>
        <p:spPr>
          <a:xfrm>
            <a:off x="6577089" y="2530663"/>
            <a:ext cx="1340896" cy="1355404"/>
          </a:xfrm>
          <a:prstGeom prst="bentConnector3">
            <a:avLst>
              <a:gd name="adj1" fmla="val 767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/>
          <p:cNvCxnSpPr>
            <a:stCxn id="72" idx="3"/>
            <a:endCxn id="75" idx="1"/>
          </p:cNvCxnSpPr>
          <p:nvPr/>
        </p:nvCxnSpPr>
        <p:spPr>
          <a:xfrm flipV="1">
            <a:off x="6577089" y="5241471"/>
            <a:ext cx="1340896" cy="26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71" idx="3"/>
            <a:endCxn id="75" idx="1"/>
          </p:cNvCxnSpPr>
          <p:nvPr/>
        </p:nvCxnSpPr>
        <p:spPr>
          <a:xfrm>
            <a:off x="6591441" y="3886067"/>
            <a:ext cx="1326544" cy="1355404"/>
          </a:xfrm>
          <a:prstGeom prst="bentConnector3">
            <a:avLst>
              <a:gd name="adj1" fmla="val 315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70" idx="3"/>
            <a:endCxn id="75" idx="1"/>
          </p:cNvCxnSpPr>
          <p:nvPr/>
        </p:nvCxnSpPr>
        <p:spPr>
          <a:xfrm>
            <a:off x="6577089" y="2530663"/>
            <a:ext cx="1340896" cy="27108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0177375" y="1965216"/>
            <a:ext cx="1687299" cy="1123811"/>
            <a:chOff x="872066" y="2607733"/>
            <a:chExt cx="2764712" cy="2048934"/>
          </a:xfrm>
        </p:grpSpPr>
        <p:sp>
          <p:nvSpPr>
            <p:cNvPr id="82" name="Rectangle 81"/>
            <p:cNvSpPr/>
            <p:nvPr/>
          </p:nvSpPr>
          <p:spPr>
            <a:xfrm>
              <a:off x="872066" y="2607733"/>
              <a:ext cx="2734734" cy="20489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82133" y="3253214"/>
              <a:ext cx="2514600" cy="126798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982134" y="2619401"/>
              <a:ext cx="2654644" cy="6733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W2 Application</a:t>
              </a:r>
              <a:endParaRPr lang="en-US" dirty="0"/>
            </a:p>
          </p:txBody>
        </p:sp>
      </p:grpSp>
      <p:cxnSp>
        <p:nvCxnSpPr>
          <p:cNvPr id="85" name="Elbow Connector 84"/>
          <p:cNvCxnSpPr>
            <a:stCxn id="82" idx="1"/>
            <a:endCxn id="74" idx="3"/>
          </p:cNvCxnSpPr>
          <p:nvPr/>
        </p:nvCxnSpPr>
        <p:spPr>
          <a:xfrm rot="10800000" flipV="1">
            <a:off x="9273257" y="2527121"/>
            <a:ext cx="904118" cy="354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611027" y="5539658"/>
            <a:ext cx="3183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Overly Decomposed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209698" y="3370638"/>
            <a:ext cx="26150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Align to Business Capabilities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13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3" grpId="1" animBg="1"/>
      <p:bldP spid="74" grpId="0" animBg="1"/>
      <p:bldP spid="75" grpId="0" animBg="1"/>
      <p:bldP spid="75" grpId="1" animBg="1"/>
      <p:bldP spid="86" grpId="0"/>
      <p:bldP spid="86" grpId="1"/>
      <p:bldP spid="87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Business Capabilities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Business Capabilities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Commodities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Easily Segregated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Owned by a Different 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7372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098948" y="2304800"/>
            <a:ext cx="6652591" cy="256122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01211" y="763460"/>
            <a:ext cx="2621230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Products, Not </a:t>
            </a:r>
            <a:b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Projects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9615830" y="1594457"/>
            <a:ext cx="137650" cy="727145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67380" y="1087422"/>
            <a:ext cx="2836033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Comic Sans MS" panose="030F0702030302020204" pitchFamily="66" charset="0"/>
              </a:rPr>
              <a:t>Componitization</a:t>
            </a:r>
            <a:endParaRPr lang="en-US" sz="2800" dirty="0" smtClean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via Services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>
            <a:off x="4985397" y="2041529"/>
            <a:ext cx="40619" cy="856545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955480" y="5295700"/>
            <a:ext cx="3469219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Organized around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Business Capability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83742" y="5295699"/>
            <a:ext cx="2539477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Decentralized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Data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2" name="Straight Arrow Connector 11"/>
          <p:cNvCxnSpPr>
            <a:stCxn id="9" idx="0"/>
          </p:cNvCxnSpPr>
          <p:nvPr/>
        </p:nvCxnSpPr>
        <p:spPr>
          <a:xfrm flipV="1">
            <a:off x="5690090" y="4179439"/>
            <a:ext cx="1273061" cy="1116261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0" idx="0"/>
          </p:cNvCxnSpPr>
          <p:nvPr/>
        </p:nvCxnSpPr>
        <p:spPr>
          <a:xfrm flipH="1" flipV="1">
            <a:off x="9611823" y="4334521"/>
            <a:ext cx="141658" cy="961178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809" y="2767445"/>
            <a:ext cx="1769829" cy="176634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3434" y="2985200"/>
            <a:ext cx="1438644" cy="15104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1452" y="2743406"/>
            <a:ext cx="1431640" cy="175219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71795" y="2521117"/>
            <a:ext cx="32124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Adapted from Martin Fowler’s article: “Characteristics </a:t>
            </a:r>
            <a:r>
              <a:rPr lang="en-US" sz="2400" i="1" dirty="0">
                <a:solidFill>
                  <a:schemeClr val="bg1"/>
                </a:solidFill>
              </a:rPr>
              <a:t>of a </a:t>
            </a:r>
            <a:r>
              <a:rPr lang="en-US" sz="2400" i="1" dirty="0" err="1">
                <a:solidFill>
                  <a:schemeClr val="bg1"/>
                </a:solidFill>
              </a:rPr>
              <a:t>Microservice</a:t>
            </a:r>
            <a:r>
              <a:rPr lang="en-US" sz="2400" i="1" dirty="0">
                <a:solidFill>
                  <a:schemeClr val="bg1"/>
                </a:solidFill>
              </a:rPr>
              <a:t>”- </a:t>
            </a:r>
            <a:r>
              <a:rPr lang="en-US" sz="2400" i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6"/>
              </a:rPr>
              <a:t>http://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6"/>
              </a:rPr>
              <a:t>goo.gl/AZwucZ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400" i="1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387383" y="1465057"/>
            <a:ext cx="913230" cy="1190584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96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Segue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689601" y="1188720"/>
            <a:ext cx="5608380" cy="4754880"/>
            <a:chOff x="4038600" y="2057401"/>
            <a:chExt cx="3490303" cy="2887662"/>
          </a:xfrm>
        </p:grpSpPr>
        <p:sp>
          <p:nvSpPr>
            <p:cNvPr id="7" name="Rounded Rectangle 6"/>
            <p:cNvSpPr/>
            <p:nvPr/>
          </p:nvSpPr>
          <p:spPr>
            <a:xfrm>
              <a:off x="4038600" y="3459399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88471" y="2184640"/>
              <a:ext cx="1091228" cy="75728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UI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Hexagon 8"/>
            <p:cNvSpPr/>
            <p:nvPr/>
          </p:nvSpPr>
          <p:spPr>
            <a:xfrm rot="5400000">
              <a:off x="7007100" y="3518801"/>
              <a:ext cx="550230" cy="493377"/>
            </a:xfrm>
            <a:prstGeom prst="hexagon">
              <a:avLst/>
            </a:prstGeom>
            <a:solidFill>
              <a:srgbClr val="BF661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/>
            <p:cNvSpPr/>
            <p:nvPr/>
          </p:nvSpPr>
          <p:spPr>
            <a:xfrm rot="5400000">
              <a:off x="4166667" y="3607373"/>
              <a:ext cx="550230" cy="493377"/>
            </a:xfrm>
            <a:prstGeom prst="hexagon">
              <a:avLst/>
            </a:prstGeom>
            <a:solidFill>
              <a:srgbClr val="00A65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43345" y="3669383"/>
              <a:ext cx="393700" cy="392925"/>
            </a:xfrm>
            <a:prstGeom prst="rect">
              <a:avLst/>
            </a:prstGeom>
          </p:spPr>
        </p:pic>
        <p:sp>
          <p:nvSpPr>
            <p:cNvPr id="12" name="Hexagon 11"/>
            <p:cNvSpPr/>
            <p:nvPr/>
          </p:nvSpPr>
          <p:spPr>
            <a:xfrm rot="5400000">
              <a:off x="5004959" y="3607374"/>
              <a:ext cx="550230" cy="493377"/>
            </a:xfrm>
            <a:prstGeom prst="hexagon">
              <a:avLst/>
            </a:prstGeom>
            <a:solidFill>
              <a:srgbClr val="C630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93163" y="3657600"/>
              <a:ext cx="393700" cy="392925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92238" y="3528918"/>
              <a:ext cx="197658" cy="197269"/>
            </a:xfrm>
            <a:prstGeom prst="rect">
              <a:avLst/>
            </a:prstGeom>
          </p:spPr>
        </p:pic>
        <p:sp>
          <p:nvSpPr>
            <p:cNvPr id="15" name="Can 14"/>
            <p:cNvSpPr/>
            <p:nvPr/>
          </p:nvSpPr>
          <p:spPr>
            <a:xfrm>
              <a:off x="7204938" y="375556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BF66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Hexagon 15"/>
            <p:cNvSpPr/>
            <p:nvPr/>
          </p:nvSpPr>
          <p:spPr>
            <a:xfrm rot="5400000">
              <a:off x="6399795" y="3803836"/>
              <a:ext cx="550230" cy="493377"/>
            </a:xfrm>
            <a:prstGeom prst="hexagon">
              <a:avLst/>
            </a:prstGeom>
            <a:solidFill>
              <a:srgbClr val="25085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84933" y="3813953"/>
              <a:ext cx="197658" cy="197269"/>
            </a:xfrm>
            <a:prstGeom prst="rect">
              <a:avLst/>
            </a:prstGeom>
          </p:spPr>
        </p:pic>
        <p:sp>
          <p:nvSpPr>
            <p:cNvPr id="18" name="Can 17"/>
            <p:cNvSpPr/>
            <p:nvPr/>
          </p:nvSpPr>
          <p:spPr>
            <a:xfrm>
              <a:off x="6597633" y="4040604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25085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Hexagon 18"/>
            <p:cNvSpPr/>
            <p:nvPr/>
          </p:nvSpPr>
          <p:spPr>
            <a:xfrm rot="5400000">
              <a:off x="5751273" y="3528721"/>
              <a:ext cx="550230" cy="493377"/>
            </a:xfrm>
            <a:prstGeom prst="hexagon">
              <a:avLst/>
            </a:prstGeom>
            <a:solidFill>
              <a:srgbClr val="7D41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36411" y="3538838"/>
              <a:ext cx="197658" cy="197269"/>
            </a:xfrm>
            <a:prstGeom prst="rect">
              <a:avLst/>
            </a:prstGeom>
          </p:spPr>
        </p:pic>
        <p:sp>
          <p:nvSpPr>
            <p:cNvPr id="21" name="Can 20"/>
            <p:cNvSpPr/>
            <p:nvPr/>
          </p:nvSpPr>
          <p:spPr>
            <a:xfrm>
              <a:off x="5949111" y="3765489"/>
              <a:ext cx="168031" cy="218606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D41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an 21"/>
            <p:cNvSpPr/>
            <p:nvPr/>
          </p:nvSpPr>
          <p:spPr>
            <a:xfrm>
              <a:off x="4195093" y="4304910"/>
              <a:ext cx="493378" cy="527440"/>
            </a:xfrm>
            <a:prstGeom prst="can">
              <a:avLst/>
            </a:prstGeom>
            <a:solidFill>
              <a:srgbClr val="00A65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an 22"/>
            <p:cNvSpPr/>
            <p:nvPr/>
          </p:nvSpPr>
          <p:spPr>
            <a:xfrm>
              <a:off x="5043324" y="4304910"/>
              <a:ext cx="493378" cy="527440"/>
            </a:xfrm>
            <a:prstGeom prst="can">
              <a:avLst/>
            </a:prstGeom>
            <a:solidFill>
              <a:srgbClr val="C6303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Hexagon 23"/>
            <p:cNvSpPr/>
            <p:nvPr/>
          </p:nvSpPr>
          <p:spPr>
            <a:xfrm rot="5400000">
              <a:off x="5650397" y="2085827"/>
              <a:ext cx="550230" cy="493377"/>
            </a:xfrm>
            <a:prstGeom prst="hexagon">
              <a:avLst/>
            </a:prstGeom>
            <a:solidFill>
              <a:srgbClr val="F0B31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79699" y="2184640"/>
              <a:ext cx="296333" cy="295750"/>
            </a:xfrm>
            <a:prstGeom prst="rect">
              <a:avLst/>
            </a:prstGeom>
          </p:spPr>
        </p:pic>
        <p:grpSp>
          <p:nvGrpSpPr>
            <p:cNvPr id="26" name="Group 25"/>
            <p:cNvGrpSpPr/>
            <p:nvPr/>
          </p:nvGrpSpPr>
          <p:grpSpPr>
            <a:xfrm>
              <a:off x="5949111" y="2518934"/>
              <a:ext cx="493377" cy="550230"/>
              <a:chOff x="5678823" y="2057401"/>
              <a:chExt cx="493377" cy="550230"/>
            </a:xfrm>
          </p:grpSpPr>
          <p:sp>
            <p:nvSpPr>
              <p:cNvPr id="51" name="Hexagon 50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7" name="Group 26"/>
            <p:cNvGrpSpPr/>
            <p:nvPr/>
          </p:nvGrpSpPr>
          <p:grpSpPr>
            <a:xfrm>
              <a:off x="5416977" y="2518934"/>
              <a:ext cx="493377" cy="550230"/>
              <a:chOff x="5678823" y="2057401"/>
              <a:chExt cx="493377" cy="550230"/>
            </a:xfrm>
          </p:grpSpPr>
          <p:sp>
            <p:nvSpPr>
              <p:cNvPr id="49" name="Hexagon 48"/>
              <p:cNvSpPr/>
              <p:nvPr/>
            </p:nvSpPr>
            <p:spPr>
              <a:xfrm rot="5400000">
                <a:off x="5650397" y="2085827"/>
                <a:ext cx="550230" cy="493377"/>
              </a:xfrm>
              <a:prstGeom prst="hexagon">
                <a:avLst/>
              </a:prstGeom>
              <a:solidFill>
                <a:srgbClr val="F0B31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779699" y="2184640"/>
                <a:ext cx="296333" cy="295750"/>
              </a:xfrm>
              <a:prstGeom prst="rect">
                <a:avLst/>
              </a:prstGeom>
            </p:spPr>
          </p:pic>
        </p:grpSp>
        <p:grpSp>
          <p:nvGrpSpPr>
            <p:cNvPr id="28" name="Group 27"/>
            <p:cNvGrpSpPr/>
            <p:nvPr/>
          </p:nvGrpSpPr>
          <p:grpSpPr>
            <a:xfrm>
              <a:off x="5120775" y="4516438"/>
              <a:ext cx="338475" cy="198650"/>
              <a:chOff x="10033671" y="5179471"/>
              <a:chExt cx="338475" cy="198650"/>
            </a:xfrm>
          </p:grpSpPr>
          <p:grpSp>
            <p:nvGrpSpPr>
              <p:cNvPr id="43" name="Group 42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7" name="Rectangle 46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9" name="Group 28"/>
            <p:cNvGrpSpPr/>
            <p:nvPr/>
          </p:nvGrpSpPr>
          <p:grpSpPr>
            <a:xfrm>
              <a:off x="4270957" y="4516192"/>
              <a:ext cx="338475" cy="198650"/>
              <a:chOff x="10033671" y="5179471"/>
              <a:chExt cx="338475" cy="198650"/>
            </a:xfrm>
          </p:grpSpPr>
          <p:grpSp>
            <p:nvGrpSpPr>
              <p:cNvPr id="37" name="Group 36"/>
              <p:cNvGrpSpPr/>
              <p:nvPr/>
            </p:nvGrpSpPr>
            <p:grpSpPr>
              <a:xfrm>
                <a:off x="10033671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41" name="Rectangle 40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/>
              <p:cNvGrpSpPr/>
              <p:nvPr/>
            </p:nvGrpSpPr>
            <p:grpSpPr>
              <a:xfrm>
                <a:off x="10237208" y="5179471"/>
                <a:ext cx="134938" cy="198650"/>
                <a:chOff x="9474200" y="4746413"/>
                <a:chExt cx="134938" cy="198650"/>
              </a:xfrm>
            </p:grpSpPr>
            <p:sp>
              <p:nvSpPr>
                <p:cNvPr id="39" name="Rectangle 38"/>
                <p:cNvSpPr/>
                <p:nvPr/>
              </p:nvSpPr>
              <p:spPr>
                <a:xfrm>
                  <a:off x="9474201" y="4792132"/>
                  <a:ext cx="134937" cy="152931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/>
                <p:cNvSpPr/>
                <p:nvPr/>
              </p:nvSpPr>
              <p:spPr>
                <a:xfrm>
                  <a:off x="9474200" y="4746413"/>
                  <a:ext cx="134937" cy="45719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00944" y="2159563"/>
              <a:ext cx="296333" cy="295750"/>
            </a:xfrm>
            <a:prstGeom prst="rect">
              <a:avLst/>
            </a:prstGeom>
          </p:spPr>
        </p:pic>
        <p:sp>
          <p:nvSpPr>
            <p:cNvPr id="31" name="Rounded Rectangle 30"/>
            <p:cNvSpPr/>
            <p:nvPr/>
          </p:nvSpPr>
          <p:spPr>
            <a:xfrm>
              <a:off x="4877055" y="3440831"/>
              <a:ext cx="812800" cy="1485664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7" idx="0"/>
              <a:endCxn id="49" idx="1"/>
            </p:cNvCxnSpPr>
            <p:nvPr/>
          </p:nvCxnSpPr>
          <p:spPr>
            <a:xfrm flipV="1">
              <a:off x="4445000" y="2945820"/>
              <a:ext cx="971978" cy="513579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31" idx="0"/>
            </p:cNvCxnSpPr>
            <p:nvPr/>
          </p:nvCxnSpPr>
          <p:spPr>
            <a:xfrm flipV="1">
              <a:off x="5283455" y="3018427"/>
              <a:ext cx="271967" cy="42240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9" idx="3"/>
            </p:cNvCxnSpPr>
            <p:nvPr/>
          </p:nvCxnSpPr>
          <p:spPr>
            <a:xfrm flipH="1" flipV="1">
              <a:off x="5802111" y="2975401"/>
              <a:ext cx="224277" cy="52489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16" idx="3"/>
              <a:endCxn id="51" idx="0"/>
            </p:cNvCxnSpPr>
            <p:nvPr/>
          </p:nvCxnSpPr>
          <p:spPr>
            <a:xfrm flipH="1" flipV="1">
              <a:off x="6195800" y="3069164"/>
              <a:ext cx="479110" cy="706246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9" idx="3"/>
              <a:endCxn id="51" idx="5"/>
            </p:cNvCxnSpPr>
            <p:nvPr/>
          </p:nvCxnSpPr>
          <p:spPr>
            <a:xfrm flipH="1" flipV="1">
              <a:off x="6442489" y="2945820"/>
              <a:ext cx="839726" cy="544555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/>
          <p:cNvSpPr txBox="1"/>
          <p:nvPr/>
        </p:nvSpPr>
        <p:spPr>
          <a:xfrm>
            <a:off x="839788" y="3187016"/>
            <a:ext cx="36712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chemeClr val="bg1"/>
                </a:solidFill>
              </a:rPr>
              <a:t>From Cesar de la Torre’s article – Azure Fabric and the </a:t>
            </a:r>
            <a:r>
              <a:rPr lang="en-US" sz="1400" i="1" dirty="0" err="1" smtClean="0">
                <a:solidFill>
                  <a:schemeClr val="bg1"/>
                </a:solidFill>
              </a:rPr>
              <a:t>Microservices</a:t>
            </a:r>
            <a:r>
              <a:rPr lang="en-US" sz="1400" i="1" dirty="0" smtClean="0">
                <a:solidFill>
                  <a:schemeClr val="bg1"/>
                </a:solidFill>
              </a:rPr>
              <a:t> Architecture – </a:t>
            </a:r>
            <a:r>
              <a:rPr lang="en-US" sz="1400" i="1" dirty="0" smtClean="0">
                <a:solidFill>
                  <a:schemeClr val="bg1"/>
                </a:solidFill>
                <a:hlinkClick r:id="rId4"/>
              </a:rPr>
              <a:t>http//:</a:t>
            </a:r>
            <a:r>
              <a:rPr lang="en-US" sz="1400" dirty="0" smtClean="0">
                <a:hlinkClick r:id="rId4"/>
              </a:rPr>
              <a:t>goo.gl/i4tTiM</a:t>
            </a:r>
            <a:endParaRPr lang="en-US" sz="1400" dirty="0"/>
          </a:p>
          <a:p>
            <a:endParaRPr lang="en-US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4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Legacy Modernization through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10530" y="3462480"/>
            <a:ext cx="2767487" cy="2601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35578" y="3637753"/>
            <a:ext cx="1217696" cy="1075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37971" y="5344371"/>
            <a:ext cx="649847" cy="5534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425473" y="4237376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 rot="5400000">
            <a:off x="2467674" y="3586328"/>
            <a:ext cx="1077941" cy="1162345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 rot="16200000">
            <a:off x="1007392" y="4830333"/>
            <a:ext cx="1081373" cy="1053696"/>
          </a:xfrm>
          <a:custGeom>
            <a:avLst/>
            <a:gdLst>
              <a:gd name="connsiteX0" fmla="*/ 0 w 800100"/>
              <a:gd name="connsiteY0" fmla="*/ 375603 h 811389"/>
              <a:gd name="connsiteX1" fmla="*/ 0 w 800100"/>
              <a:gd name="connsiteY1" fmla="*/ 0 h 811389"/>
              <a:gd name="connsiteX2" fmla="*/ 800100 w 800100"/>
              <a:gd name="connsiteY2" fmla="*/ 0 h 811389"/>
              <a:gd name="connsiteX3" fmla="*/ 800100 w 800100"/>
              <a:gd name="connsiteY3" fmla="*/ 375603 h 811389"/>
              <a:gd name="connsiteX4" fmla="*/ 356552 w 800100"/>
              <a:gd name="connsiteY4" fmla="*/ 375603 h 811389"/>
              <a:gd name="connsiteX5" fmla="*/ 356552 w 800100"/>
              <a:gd name="connsiteY5" fmla="*/ 811389 h 811389"/>
              <a:gd name="connsiteX6" fmla="*/ 6349 w 800100"/>
              <a:gd name="connsiteY6" fmla="*/ 811389 h 811389"/>
              <a:gd name="connsiteX7" fmla="*/ 6349 w 800100"/>
              <a:gd name="connsiteY7" fmla="*/ 375603 h 81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0100" h="811389">
                <a:moveTo>
                  <a:pt x="0" y="375603"/>
                </a:moveTo>
                <a:lnTo>
                  <a:pt x="0" y="0"/>
                </a:lnTo>
                <a:lnTo>
                  <a:pt x="800100" y="0"/>
                </a:lnTo>
                <a:lnTo>
                  <a:pt x="800100" y="375603"/>
                </a:lnTo>
                <a:lnTo>
                  <a:pt x="356552" y="375603"/>
                </a:lnTo>
                <a:lnTo>
                  <a:pt x="356552" y="811389"/>
                </a:lnTo>
                <a:lnTo>
                  <a:pt x="6349" y="811389"/>
                </a:lnTo>
                <a:lnTo>
                  <a:pt x="6349" y="3756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06504" y="4816497"/>
            <a:ext cx="477648" cy="4690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81524" y="4813066"/>
            <a:ext cx="649847" cy="108480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937971" y="4790874"/>
            <a:ext cx="649847" cy="4947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8546213" y="2350705"/>
            <a:ext cx="3309689" cy="2506459"/>
            <a:chOff x="8070486" y="2673427"/>
            <a:chExt cx="3679055" cy="2786183"/>
          </a:xfrm>
        </p:grpSpPr>
        <p:grpSp>
          <p:nvGrpSpPr>
            <p:cNvPr id="15" name="Group 14"/>
            <p:cNvGrpSpPr/>
            <p:nvPr/>
          </p:nvGrpSpPr>
          <p:grpSpPr>
            <a:xfrm>
              <a:off x="8070486" y="2844971"/>
              <a:ext cx="3679055" cy="2614639"/>
              <a:chOff x="8070486" y="2844971"/>
              <a:chExt cx="3679055" cy="2614639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11170687" y="4814053"/>
                <a:ext cx="578854" cy="645557"/>
                <a:chOff x="8280611" y="3344550"/>
                <a:chExt cx="578854" cy="645557"/>
              </a:xfrm>
            </p:grpSpPr>
            <p:sp>
              <p:nvSpPr>
                <p:cNvPr id="36" name="Hexagon 35"/>
                <p:cNvSpPr/>
                <p:nvPr/>
              </p:nvSpPr>
              <p:spPr>
                <a:xfrm rot="5400000">
                  <a:off x="8247259" y="3377902"/>
                  <a:ext cx="645557" cy="578854"/>
                </a:xfrm>
                <a:prstGeom prst="hexagon">
                  <a:avLst/>
                </a:prstGeom>
                <a:solidFill>
                  <a:srgbClr val="00A65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7" name="Picture 36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37222" y="3450655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20" name="Group 19"/>
              <p:cNvGrpSpPr/>
              <p:nvPr/>
            </p:nvGrpSpPr>
            <p:grpSpPr>
              <a:xfrm>
                <a:off x="10149856" y="2906008"/>
                <a:ext cx="578854" cy="645557"/>
                <a:chOff x="9264137" y="3344551"/>
                <a:chExt cx="578854" cy="645557"/>
              </a:xfrm>
            </p:grpSpPr>
            <p:sp>
              <p:nvSpPr>
                <p:cNvPr id="34" name="Hexagon 33"/>
                <p:cNvSpPr/>
                <p:nvPr/>
              </p:nvSpPr>
              <p:spPr>
                <a:xfrm rot="5400000">
                  <a:off x="9230785" y="3377903"/>
                  <a:ext cx="645557" cy="578854"/>
                </a:xfrm>
                <a:prstGeom prst="hexagon">
                  <a:avLst/>
                </a:prstGeom>
                <a:solidFill>
                  <a:srgbClr val="C6303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5" name="Picture 34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34270" y="3436831"/>
                  <a:ext cx="461908" cy="460999"/>
                </a:xfrm>
                <a:prstGeom prst="rect">
                  <a:avLst/>
                </a:prstGeom>
              </p:spPr>
            </p:pic>
          </p:grpSp>
          <p:grpSp>
            <p:nvGrpSpPr>
              <p:cNvPr id="21" name="Group 20"/>
              <p:cNvGrpSpPr/>
              <p:nvPr/>
            </p:nvGrpSpPr>
            <p:grpSpPr>
              <a:xfrm>
                <a:off x="8070486" y="2844971"/>
                <a:ext cx="578854" cy="645557"/>
                <a:chOff x="10900627" y="3575050"/>
                <a:chExt cx="578854" cy="645557"/>
              </a:xfrm>
            </p:grpSpPr>
            <p:sp>
              <p:nvSpPr>
                <p:cNvPr id="31" name="Hexagon 30"/>
                <p:cNvSpPr/>
                <p:nvPr/>
              </p:nvSpPr>
              <p:spPr>
                <a:xfrm rot="5400000">
                  <a:off x="10867275" y="3608402"/>
                  <a:ext cx="645557" cy="578854"/>
                </a:xfrm>
                <a:prstGeom prst="hexagon">
                  <a:avLst/>
                </a:prstGeom>
                <a:solidFill>
                  <a:srgbClr val="25085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2" name="Picture 31"/>
                <p:cNvPicPr>
                  <a:picLocks noChangeAspect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84488" y="3620272"/>
                  <a:ext cx="231902" cy="231446"/>
                </a:xfrm>
                <a:prstGeom prst="rect">
                  <a:avLst/>
                </a:prstGeom>
              </p:spPr>
            </p:pic>
            <p:sp>
              <p:nvSpPr>
                <p:cNvPr id="33" name="Can 32"/>
                <p:cNvSpPr/>
                <p:nvPr/>
              </p:nvSpPr>
              <p:spPr>
                <a:xfrm>
                  <a:off x="11099388" y="3886190"/>
                  <a:ext cx="197142" cy="256479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rgbClr val="25085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9014202" y="4737837"/>
                <a:ext cx="578854" cy="645557"/>
                <a:chOff x="5678823" y="2057401"/>
                <a:chExt cx="493377" cy="550230"/>
              </a:xfrm>
            </p:grpSpPr>
            <p:sp>
              <p:nvSpPr>
                <p:cNvPr id="29" name="Hexagon 28"/>
                <p:cNvSpPr/>
                <p:nvPr/>
              </p:nvSpPr>
              <p:spPr>
                <a:xfrm rot="5400000">
                  <a:off x="5650397" y="2085827"/>
                  <a:ext cx="550230" cy="493377"/>
                </a:xfrm>
                <a:prstGeom prst="hexagon">
                  <a:avLst/>
                </a:prstGeom>
                <a:solidFill>
                  <a:srgbClr val="F0B31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0" name="Picture 29"/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79699" y="2184640"/>
                  <a:ext cx="296333" cy="295750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up 22"/>
              <p:cNvGrpSpPr/>
              <p:nvPr/>
            </p:nvGrpSpPr>
            <p:grpSpPr>
              <a:xfrm rot="511995">
                <a:off x="10417058" y="3514007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7" name="Left Arrow 26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Left Arrow 27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3947119">
                <a:off x="9326856" y="3510889"/>
                <a:ext cx="1113444" cy="1292944"/>
                <a:chOff x="9999241" y="1645855"/>
                <a:chExt cx="1113444" cy="1292944"/>
              </a:xfrm>
            </p:grpSpPr>
            <p:sp>
              <p:nvSpPr>
                <p:cNvPr id="25" name="Left Arrow 24"/>
                <p:cNvSpPr/>
                <p:nvPr/>
              </p:nvSpPr>
              <p:spPr>
                <a:xfrm rot="3387019">
                  <a:off x="10411640" y="2237753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Left Arrow 25"/>
                <p:cNvSpPr/>
                <p:nvPr/>
              </p:nvSpPr>
              <p:spPr>
                <a:xfrm rot="13956673">
                  <a:off x="9997471" y="1647625"/>
                  <a:ext cx="702816" cy="699275"/>
                </a:xfrm>
                <a:prstGeom prst="lef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" name="Group 15"/>
            <p:cNvGrpSpPr/>
            <p:nvPr/>
          </p:nvGrpSpPr>
          <p:grpSpPr>
            <a:xfrm rot="7499625">
              <a:off x="8834869" y="2583677"/>
              <a:ext cx="1113444" cy="1292944"/>
              <a:chOff x="9999241" y="1645855"/>
              <a:chExt cx="1113444" cy="1292944"/>
            </a:xfrm>
          </p:grpSpPr>
          <p:sp>
            <p:nvSpPr>
              <p:cNvPr id="17" name="Left Arrow 16"/>
              <p:cNvSpPr/>
              <p:nvPr/>
            </p:nvSpPr>
            <p:spPr>
              <a:xfrm rot="3387019">
                <a:off x="10411640" y="2237753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Left Arrow 17"/>
              <p:cNvSpPr/>
              <p:nvPr/>
            </p:nvSpPr>
            <p:spPr>
              <a:xfrm rot="13956673">
                <a:off x="9997471" y="1647625"/>
                <a:ext cx="702816" cy="699275"/>
              </a:xfrm>
              <a:prstGeom prst="lef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8" name="Right Arrow 37"/>
          <p:cNvSpPr/>
          <p:nvPr/>
        </p:nvSpPr>
        <p:spPr>
          <a:xfrm>
            <a:off x="4062903" y="2860143"/>
            <a:ext cx="4329813" cy="22369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1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rved Left Arrow 110"/>
          <p:cNvSpPr/>
          <p:nvPr/>
        </p:nvSpPr>
        <p:spPr>
          <a:xfrm>
            <a:off x="5757635" y="2067374"/>
            <a:ext cx="5183957" cy="4630905"/>
          </a:xfrm>
          <a:prstGeom prst="curvedLeftArrow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Legacy Modernization through </a:t>
            </a:r>
            <a:r>
              <a:rPr lang="en-US" dirty="0" err="1"/>
              <a:t>Microservices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4934362" y="1994997"/>
            <a:ext cx="1143435" cy="1133906"/>
            <a:chOff x="2347384" y="2667000"/>
            <a:chExt cx="1905000" cy="1790699"/>
          </a:xfrm>
        </p:grpSpPr>
        <p:sp>
          <p:nvSpPr>
            <p:cNvPr id="40" name="Rectangle 39"/>
            <p:cNvSpPr/>
            <p:nvPr/>
          </p:nvSpPr>
          <p:spPr>
            <a:xfrm>
              <a:off x="2347384" y="2667000"/>
              <a:ext cx="1905000" cy="17906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433461" y="2787649"/>
              <a:ext cx="838201" cy="74012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742973" y="3962400"/>
              <a:ext cx="447322" cy="381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390195" y="3200400"/>
              <a:ext cx="328789" cy="3228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 rot="5400000">
              <a:off x="3419244" y="2752251"/>
              <a:ext cx="742001" cy="800100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 rot="16200000">
              <a:off x="2414059" y="3608562"/>
              <a:ext cx="744363" cy="725312"/>
            </a:xfrm>
            <a:custGeom>
              <a:avLst/>
              <a:gdLst>
                <a:gd name="connsiteX0" fmla="*/ 0 w 800100"/>
                <a:gd name="connsiteY0" fmla="*/ 375603 h 811389"/>
                <a:gd name="connsiteX1" fmla="*/ 0 w 800100"/>
                <a:gd name="connsiteY1" fmla="*/ 0 h 811389"/>
                <a:gd name="connsiteX2" fmla="*/ 800100 w 800100"/>
                <a:gd name="connsiteY2" fmla="*/ 0 h 811389"/>
                <a:gd name="connsiteX3" fmla="*/ 800100 w 800100"/>
                <a:gd name="connsiteY3" fmla="*/ 375603 h 811389"/>
                <a:gd name="connsiteX4" fmla="*/ 356552 w 800100"/>
                <a:gd name="connsiteY4" fmla="*/ 375603 h 811389"/>
                <a:gd name="connsiteX5" fmla="*/ 356552 w 800100"/>
                <a:gd name="connsiteY5" fmla="*/ 811389 h 811389"/>
                <a:gd name="connsiteX6" fmla="*/ 6349 w 800100"/>
                <a:gd name="connsiteY6" fmla="*/ 811389 h 811389"/>
                <a:gd name="connsiteX7" fmla="*/ 6349 w 800100"/>
                <a:gd name="connsiteY7" fmla="*/ 375603 h 81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100" h="811389">
                  <a:moveTo>
                    <a:pt x="0" y="375603"/>
                  </a:moveTo>
                  <a:lnTo>
                    <a:pt x="0" y="0"/>
                  </a:lnTo>
                  <a:lnTo>
                    <a:pt x="800100" y="0"/>
                  </a:lnTo>
                  <a:lnTo>
                    <a:pt x="800100" y="375603"/>
                  </a:lnTo>
                  <a:lnTo>
                    <a:pt x="356552" y="375603"/>
                  </a:lnTo>
                  <a:lnTo>
                    <a:pt x="356552" y="811389"/>
                  </a:lnTo>
                  <a:lnTo>
                    <a:pt x="6349" y="811389"/>
                  </a:lnTo>
                  <a:lnTo>
                    <a:pt x="6349" y="37560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826458" y="3599038"/>
              <a:ext cx="328789" cy="3228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22273" y="3596676"/>
              <a:ext cx="447322" cy="74672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742973" y="3581400"/>
              <a:ext cx="447322" cy="3405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Can 60"/>
          <p:cNvSpPr/>
          <p:nvPr/>
        </p:nvSpPr>
        <p:spPr>
          <a:xfrm>
            <a:off x="5009227" y="3201280"/>
            <a:ext cx="1031302" cy="2673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4906622" y="1602433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CURRENT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4" name="Group 113"/>
          <p:cNvGrpSpPr/>
          <p:nvPr/>
        </p:nvGrpSpPr>
        <p:grpSpPr>
          <a:xfrm>
            <a:off x="7180349" y="1732839"/>
            <a:ext cx="1657826" cy="1853106"/>
            <a:chOff x="7180349" y="1732839"/>
            <a:chExt cx="1657826" cy="1853106"/>
          </a:xfrm>
        </p:grpSpPr>
        <p:grpSp>
          <p:nvGrpSpPr>
            <p:cNvPr id="49" name="Group 48"/>
            <p:cNvGrpSpPr/>
            <p:nvPr/>
          </p:nvGrpSpPr>
          <p:grpSpPr>
            <a:xfrm>
              <a:off x="7255546" y="2260961"/>
              <a:ext cx="1364889" cy="996308"/>
              <a:chOff x="6324600" y="723823"/>
              <a:chExt cx="1551527" cy="1132546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6324600" y="738098"/>
                <a:ext cx="323063" cy="1118271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713965" y="723823"/>
                <a:ext cx="1162162" cy="111827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773372" y="799167"/>
                <a:ext cx="1043348" cy="212881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773372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766477" y="1462931"/>
                <a:ext cx="1026594" cy="280329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7046411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7319451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7592490" y="1191090"/>
                <a:ext cx="200581" cy="20164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6349685" y="1356884"/>
                <a:ext cx="272892" cy="17939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350402" y="834677"/>
                <a:ext cx="271459" cy="22839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349685" y="1099034"/>
                <a:ext cx="272892" cy="21266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" name="Can 61"/>
            <p:cNvSpPr/>
            <p:nvPr/>
          </p:nvSpPr>
          <p:spPr>
            <a:xfrm>
              <a:off x="7597878" y="3318607"/>
              <a:ext cx="1031302" cy="26733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180349" y="1732839"/>
              <a:ext cx="1657826" cy="538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MODERNIZED</a:t>
              </a:r>
            </a:p>
            <a:p>
              <a:pPr algn="ctr"/>
              <a:r>
                <a:rPr lang="en-US" sz="1100" i="1" dirty="0" smtClean="0">
                  <a:solidFill>
                    <a:schemeClr val="bg1"/>
                  </a:solidFill>
                </a:rPr>
                <a:t>Prepped for Strangulation</a:t>
              </a:r>
              <a:endParaRPr lang="en-US" sz="11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9831792" y="3020172"/>
            <a:ext cx="1373634" cy="1324984"/>
            <a:chOff x="9831792" y="3020172"/>
            <a:chExt cx="1373634" cy="1324984"/>
          </a:xfrm>
        </p:grpSpPr>
        <p:sp>
          <p:nvSpPr>
            <p:cNvPr id="65" name="Rectangle 64"/>
            <p:cNvSpPr/>
            <p:nvPr/>
          </p:nvSpPr>
          <p:spPr>
            <a:xfrm>
              <a:off x="9831792" y="3032730"/>
              <a:ext cx="284201" cy="98375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0174319" y="3020172"/>
              <a:ext cx="1022362" cy="983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10226580" y="3086453"/>
              <a:ext cx="434339" cy="19349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10226580" y="3431230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0220514" y="3670370"/>
              <a:ext cx="903102" cy="24660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0466774" y="3431230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0706969" y="3431230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0947164" y="3431230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9853859" y="3577080"/>
              <a:ext cx="240065" cy="1578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9854490" y="3117691"/>
              <a:ext cx="238804" cy="20091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9853859" y="3350248"/>
              <a:ext cx="240065" cy="187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Can 75"/>
            <p:cNvSpPr/>
            <p:nvPr/>
          </p:nvSpPr>
          <p:spPr>
            <a:xfrm>
              <a:off x="10174124" y="4077818"/>
              <a:ext cx="1031302" cy="26733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0695310" y="3077518"/>
              <a:ext cx="434339" cy="19349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7849873" y="4265718"/>
            <a:ext cx="2403222" cy="1920710"/>
            <a:chOff x="7849873" y="4265718"/>
            <a:chExt cx="2403222" cy="1920710"/>
          </a:xfrm>
        </p:grpSpPr>
        <p:sp>
          <p:nvSpPr>
            <p:cNvPr id="78" name="Rectangle 77"/>
            <p:cNvSpPr/>
            <p:nvPr/>
          </p:nvSpPr>
          <p:spPr>
            <a:xfrm>
              <a:off x="8033517" y="4881742"/>
              <a:ext cx="284201" cy="98375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76044" y="4869184"/>
              <a:ext cx="1581850" cy="983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428305" y="4935465"/>
              <a:ext cx="434339" cy="19349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428305" y="5280242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8422239" y="5519382"/>
              <a:ext cx="903102" cy="24660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8668499" y="5280242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8908694" y="5280242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9148889" y="5280242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055584" y="5426092"/>
              <a:ext cx="240065" cy="1578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8056215" y="4966703"/>
              <a:ext cx="238804" cy="20091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8055584" y="5199260"/>
              <a:ext cx="240065" cy="187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Can 88"/>
            <p:cNvSpPr/>
            <p:nvPr/>
          </p:nvSpPr>
          <p:spPr>
            <a:xfrm>
              <a:off x="8375848" y="5926830"/>
              <a:ext cx="1582045" cy="25959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8906610" y="4935465"/>
              <a:ext cx="980873" cy="19349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9417422" y="5519382"/>
              <a:ext cx="471460" cy="21978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55841" y="5280242"/>
              <a:ext cx="176452" cy="17739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9680265" y="5280242"/>
              <a:ext cx="176452" cy="17739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849873" y="4265718"/>
              <a:ext cx="2403222" cy="538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Side by Side</a:t>
              </a:r>
            </a:p>
            <a:p>
              <a:pPr algn="ctr"/>
              <a:r>
                <a:rPr lang="en-US" sz="1100" i="1" dirty="0" smtClean="0">
                  <a:solidFill>
                    <a:schemeClr val="bg1"/>
                  </a:solidFill>
                </a:rPr>
                <a:t>New development on modern platform</a:t>
              </a:r>
              <a:endParaRPr lang="en-US" sz="11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5413868" y="4312182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End State</a:t>
            </a:r>
          </a:p>
        </p:txBody>
      </p:sp>
      <p:grpSp>
        <p:nvGrpSpPr>
          <p:cNvPr id="113" name="Group 112"/>
          <p:cNvGrpSpPr/>
          <p:nvPr/>
        </p:nvGrpSpPr>
        <p:grpSpPr>
          <a:xfrm>
            <a:off x="5027377" y="4811342"/>
            <a:ext cx="1924377" cy="1317244"/>
            <a:chOff x="5027377" y="4811342"/>
            <a:chExt cx="1924377" cy="1317244"/>
          </a:xfrm>
        </p:grpSpPr>
        <p:sp>
          <p:nvSpPr>
            <p:cNvPr id="96" name="Rectangle 95"/>
            <p:cNvSpPr/>
            <p:nvPr/>
          </p:nvSpPr>
          <p:spPr>
            <a:xfrm>
              <a:off x="5027377" y="4823900"/>
              <a:ext cx="284201" cy="98375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5369904" y="4811342"/>
              <a:ext cx="1581850" cy="983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422165" y="5222400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416099" y="5461540"/>
              <a:ext cx="903102" cy="24660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662359" y="5222400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5902554" y="5222400"/>
              <a:ext cx="176452" cy="17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6142749" y="5222400"/>
              <a:ext cx="176452" cy="17739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5049444" y="5368250"/>
              <a:ext cx="240065" cy="1578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5050075" y="4908861"/>
              <a:ext cx="238804" cy="20091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049444" y="5141418"/>
              <a:ext cx="240065" cy="187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an 105"/>
            <p:cNvSpPr/>
            <p:nvPr/>
          </p:nvSpPr>
          <p:spPr>
            <a:xfrm>
              <a:off x="5369708" y="5868988"/>
              <a:ext cx="1582045" cy="25959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413868" y="4877623"/>
              <a:ext cx="1467475" cy="19420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6411282" y="5461540"/>
              <a:ext cx="471460" cy="21978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6449701" y="5222400"/>
              <a:ext cx="176452" cy="17739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674125" y="5222400"/>
              <a:ext cx="176452" cy="17739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Rectangle 114"/>
          <p:cNvSpPr/>
          <p:nvPr/>
        </p:nvSpPr>
        <p:spPr>
          <a:xfrm>
            <a:off x="845242" y="3078016"/>
            <a:ext cx="321241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Adapted from Martin Fowler’s article:</a:t>
            </a:r>
            <a:br>
              <a:rPr lang="en-US" sz="2400" i="1" dirty="0" smtClean="0">
                <a:solidFill>
                  <a:schemeClr val="bg1"/>
                </a:solidFill>
              </a:rPr>
            </a:br>
            <a:r>
              <a:rPr lang="en-US" sz="2400" i="1" dirty="0" smtClean="0">
                <a:solidFill>
                  <a:schemeClr val="bg1"/>
                </a:solidFill>
              </a:rPr>
              <a:t>“Strangler Application”</a:t>
            </a:r>
          </a:p>
          <a:p>
            <a:r>
              <a:rPr lang="en-US" sz="2400" i="1" dirty="0">
                <a:solidFill>
                  <a:schemeClr val="bg1"/>
                </a:solidFill>
                <a:hlinkClick r:id="rId2"/>
              </a:rPr>
              <a:t>http://goo.gl/1tXGNB</a:t>
            </a:r>
            <a:endParaRPr lang="en-US" sz="2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7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1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Legacy Modernization through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117" name="Picture 11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4868" y="1278411"/>
            <a:ext cx="1833033" cy="4989725"/>
          </a:xfrm>
          <a:prstGeom prst="rect">
            <a:avLst/>
          </a:prstGeom>
        </p:spPr>
      </p:pic>
      <p:pic>
        <p:nvPicPr>
          <p:cNvPr id="118" name="Picture 11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6088" y="1257297"/>
            <a:ext cx="2772834" cy="4989725"/>
          </a:xfrm>
          <a:prstGeom prst="rect">
            <a:avLst/>
          </a:prstGeom>
        </p:spPr>
      </p:pic>
      <p:sp>
        <p:nvSpPr>
          <p:cNvPr id="119" name="Oval 118"/>
          <p:cNvSpPr/>
          <p:nvPr/>
        </p:nvSpPr>
        <p:spPr>
          <a:xfrm>
            <a:off x="7518822" y="3467679"/>
            <a:ext cx="568960" cy="56896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20" name="Oval 119"/>
          <p:cNvSpPr/>
          <p:nvPr/>
        </p:nvSpPr>
        <p:spPr>
          <a:xfrm>
            <a:off x="7518822" y="1257297"/>
            <a:ext cx="568960" cy="56896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21" name="TextBox 120"/>
          <p:cNvSpPr txBox="1"/>
          <p:nvPr/>
        </p:nvSpPr>
        <p:spPr>
          <a:xfrm>
            <a:off x="8310880" y="1373102"/>
            <a:ext cx="296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Identify Business Rules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8310880" y="3567493"/>
            <a:ext cx="296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Identify Code to Segregate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9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animBg="1"/>
      <p:bldP spid="120" grpId="0" animBg="1"/>
      <p:bldP spid="121" grpId="0"/>
      <p:bldP spid="122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Legacy Modernization through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1420" y="1373102"/>
            <a:ext cx="2514600" cy="4989725"/>
          </a:xfrm>
          <a:prstGeom prst="rect">
            <a:avLst/>
          </a:prstGeom>
        </p:spPr>
      </p:pic>
      <p:sp>
        <p:nvSpPr>
          <p:cNvPr id="5" name="Left Arrow 4"/>
          <p:cNvSpPr/>
          <p:nvPr/>
        </p:nvSpPr>
        <p:spPr>
          <a:xfrm>
            <a:off x="7325360" y="3159760"/>
            <a:ext cx="1920240" cy="965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1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Legacy Modernization through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2901" y="1373102"/>
            <a:ext cx="5147734" cy="498972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1254123" y="4726943"/>
            <a:ext cx="3758778" cy="1326112"/>
            <a:chOff x="839788" y="3172463"/>
            <a:chExt cx="3758778" cy="1326112"/>
          </a:xfrm>
        </p:grpSpPr>
        <p:sp>
          <p:nvSpPr>
            <p:cNvPr id="12" name="Oval 11"/>
            <p:cNvSpPr/>
            <p:nvPr/>
          </p:nvSpPr>
          <p:spPr>
            <a:xfrm>
              <a:off x="839788" y="3929615"/>
              <a:ext cx="568960" cy="56896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839788" y="3172463"/>
              <a:ext cx="568960" cy="56896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631846" y="3288268"/>
              <a:ext cx="296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Modernized Services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631846" y="4046426"/>
              <a:ext cx="296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Connectivity to Legacy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428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Legacy Modernization through </a:t>
            </a:r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107563" y="4720346"/>
            <a:ext cx="568960" cy="56896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2107563" y="3963194"/>
            <a:ext cx="568960" cy="56896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899621" y="393675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New Development in Modern Environment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9621" y="4694917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Service Integration with various applications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6319" y="264160"/>
            <a:ext cx="4578561" cy="639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Other Configurations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037031" y="3385404"/>
            <a:ext cx="1747300" cy="565093"/>
            <a:chOff x="2887134" y="4038599"/>
            <a:chExt cx="1747300" cy="56509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an 2"/>
          <p:cNvSpPr/>
          <p:nvPr/>
        </p:nvSpPr>
        <p:spPr>
          <a:xfrm>
            <a:off x="7211368" y="3474910"/>
            <a:ext cx="428590" cy="38608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07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22222E-6 L 0.23256 0.0016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28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Other Configurations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037031" y="3385404"/>
            <a:ext cx="1747300" cy="565093"/>
            <a:chOff x="2887134" y="4038599"/>
            <a:chExt cx="1747300" cy="56509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Can 8"/>
          <p:cNvSpPr/>
          <p:nvPr/>
        </p:nvSpPr>
        <p:spPr>
          <a:xfrm>
            <a:off x="9174480" y="2550159"/>
            <a:ext cx="2164079" cy="2123441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6049437" y="4108507"/>
            <a:ext cx="1747300" cy="565093"/>
            <a:chOff x="2887134" y="4038599"/>
            <a:chExt cx="1747300" cy="56509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049437" y="4831610"/>
            <a:ext cx="1747300" cy="565093"/>
            <a:chOff x="2887134" y="4038599"/>
            <a:chExt cx="1747300" cy="56509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037031" y="1929970"/>
            <a:ext cx="1747300" cy="565093"/>
            <a:chOff x="2887134" y="4038599"/>
            <a:chExt cx="1747300" cy="565093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037031" y="2656149"/>
            <a:ext cx="1747300" cy="565093"/>
            <a:chOff x="2887134" y="4038599"/>
            <a:chExt cx="1747300" cy="565093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7335" y="4132304"/>
              <a:ext cx="429763" cy="428917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9626" y="4099469"/>
              <a:ext cx="438151" cy="461752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2887134" y="4038599"/>
              <a:ext cx="1747300" cy="565093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328160" y="3385404"/>
            <a:ext cx="14029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CRUD</a:t>
            </a:r>
            <a:endParaRPr lang="en-US" sz="4000" b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3831" y="3239054"/>
            <a:ext cx="2959947" cy="2869092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294212" y="4202212"/>
            <a:ext cx="1159913" cy="6902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529541" y="3446274"/>
            <a:ext cx="1159913" cy="69026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0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30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Debriefing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123116" y="17124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87725" y="912436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7060876" y="1814015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082716" y="3094760"/>
            <a:ext cx="595423" cy="5988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0840396" y="4415560"/>
            <a:ext cx="595423" cy="59885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Curved Connector 7"/>
          <p:cNvCxnSpPr>
            <a:stCxn id="3" idx="6"/>
            <a:endCxn id="4" idx="2"/>
          </p:cNvCxnSpPr>
          <p:nvPr/>
        </p:nvCxnSpPr>
        <p:spPr>
          <a:xfrm flipV="1">
            <a:off x="2718539" y="1211864"/>
            <a:ext cx="2069186" cy="7999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6"/>
            <a:endCxn id="5" idx="2"/>
          </p:cNvCxnSpPr>
          <p:nvPr/>
        </p:nvCxnSpPr>
        <p:spPr>
          <a:xfrm>
            <a:off x="5383148" y="1211864"/>
            <a:ext cx="1677728" cy="90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5" idx="6"/>
            <a:endCxn id="6" idx="0"/>
          </p:cNvCxnSpPr>
          <p:nvPr/>
        </p:nvCxnSpPr>
        <p:spPr>
          <a:xfrm>
            <a:off x="7656299" y="2113443"/>
            <a:ext cx="1724129" cy="981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4"/>
            <a:endCxn id="7" idx="2"/>
          </p:cNvCxnSpPr>
          <p:nvPr/>
        </p:nvCxnSpPr>
        <p:spPr>
          <a:xfrm rot="16200000" flipH="1">
            <a:off x="9599726" y="3474317"/>
            <a:ext cx="1021373" cy="14599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8373" y="1253466"/>
            <a:ext cx="137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838" y="171241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Boot Camp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352" y="1370164"/>
            <a:ext cx="228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Preparing for Invasion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63951" y="3256134"/>
            <a:ext cx="183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Into the Trenches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1247" y="5212024"/>
            <a:ext cx="118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Debriefing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922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71795" y="2521117"/>
            <a:ext cx="32124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Adapted from Martin Fowler’s article: “Characteristics </a:t>
            </a:r>
            <a:r>
              <a:rPr lang="en-US" sz="2400" i="1" dirty="0">
                <a:solidFill>
                  <a:schemeClr val="bg1"/>
                </a:solidFill>
              </a:rPr>
              <a:t>of a </a:t>
            </a:r>
            <a:r>
              <a:rPr lang="en-US" sz="2400" i="1" dirty="0" err="1">
                <a:solidFill>
                  <a:schemeClr val="bg1"/>
                </a:solidFill>
              </a:rPr>
              <a:t>Microservice</a:t>
            </a:r>
            <a:r>
              <a:rPr lang="en-US" sz="2400" i="1" dirty="0">
                <a:solidFill>
                  <a:schemeClr val="bg1"/>
                </a:solidFill>
              </a:rPr>
              <a:t>”- </a:t>
            </a:r>
            <a:r>
              <a:rPr lang="en-US" sz="2400" i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http://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goo.gl/AZwucZ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400" i="1" dirty="0">
              <a:solidFill>
                <a:schemeClr val="bg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910047" y="1979267"/>
            <a:ext cx="2814831" cy="1083700"/>
            <a:chOff x="4098948" y="2304800"/>
            <a:chExt cx="6652591" cy="2561223"/>
          </a:xfrm>
        </p:grpSpPr>
        <p:sp>
          <p:nvSpPr>
            <p:cNvPr id="20" name="Rectangle 19"/>
            <p:cNvSpPr/>
            <p:nvPr/>
          </p:nvSpPr>
          <p:spPr>
            <a:xfrm>
              <a:off x="4098948" y="2304800"/>
              <a:ext cx="6652591" cy="2561223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0809" y="2767445"/>
              <a:ext cx="1769829" cy="1766346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23434" y="2985200"/>
              <a:ext cx="1438644" cy="15104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71452" y="2743406"/>
              <a:ext cx="1431640" cy="175219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3910047" y="4266829"/>
            <a:ext cx="2814831" cy="1083700"/>
            <a:chOff x="4098948" y="2304800"/>
            <a:chExt cx="6652591" cy="2561223"/>
          </a:xfrm>
        </p:grpSpPr>
        <p:sp>
          <p:nvSpPr>
            <p:cNvPr id="25" name="Rectangle 24"/>
            <p:cNvSpPr/>
            <p:nvPr/>
          </p:nvSpPr>
          <p:spPr>
            <a:xfrm>
              <a:off x="4098948" y="2304800"/>
              <a:ext cx="6652591" cy="2561223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0809" y="2767445"/>
              <a:ext cx="1769829" cy="1766346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23434" y="2985200"/>
              <a:ext cx="1438644" cy="15104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71452" y="2743406"/>
              <a:ext cx="1431640" cy="1752194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9970" y="1358833"/>
            <a:ext cx="2229609" cy="477381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9081" y="1010374"/>
            <a:ext cx="954046" cy="95404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5414" y="3230283"/>
            <a:ext cx="1259464" cy="32337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564" y="5546282"/>
            <a:ext cx="1298300" cy="3570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0636" y="3464468"/>
            <a:ext cx="1089341" cy="74819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73389" y="449563"/>
            <a:ext cx="2539477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Decentralized</a:t>
            </a:r>
            <a:b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Governance</a:t>
            </a:r>
            <a:endParaRPr lang="en-US" sz="28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5083789" y="1276247"/>
            <a:ext cx="564652" cy="468607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511025" y="1403670"/>
            <a:ext cx="268036" cy="1826613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3" idx="0"/>
          </p:cNvCxnSpPr>
          <p:nvPr/>
        </p:nvCxnSpPr>
        <p:spPr>
          <a:xfrm flipH="1">
            <a:off x="4815307" y="1358833"/>
            <a:ext cx="1249938" cy="2105635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6600754" y="1358833"/>
            <a:ext cx="422469" cy="4187449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11" cstate="email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505" y="2778507"/>
            <a:ext cx="1802915" cy="522170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6858178" y="5717150"/>
            <a:ext cx="25394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Infrastructure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Automation</a:t>
            </a: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53" name="Straight Arrow Connector 52"/>
          <p:cNvCxnSpPr>
            <a:stCxn id="52" idx="0"/>
            <a:endCxn id="4" idx="2"/>
          </p:cNvCxnSpPr>
          <p:nvPr/>
        </p:nvCxnSpPr>
        <p:spPr>
          <a:xfrm flipV="1">
            <a:off x="8127917" y="4980500"/>
            <a:ext cx="168680" cy="736650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8531" y="3422765"/>
            <a:ext cx="1825957" cy="6843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3029" y="4429088"/>
            <a:ext cx="2307135" cy="551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4949" y="1525758"/>
            <a:ext cx="1734066" cy="99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5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Camp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Business Leads IT</a:t>
            </a:r>
          </a:p>
          <a:p>
            <a:pPr lvl="1"/>
            <a:r>
              <a:rPr lang="en-US" dirty="0" smtClean="0"/>
              <a:t>Focus on business capabilities</a:t>
            </a:r>
          </a:p>
          <a:p>
            <a:r>
              <a:rPr lang="en-US" dirty="0" err="1" smtClean="0"/>
              <a:t>Microservices</a:t>
            </a:r>
            <a:r>
              <a:rPr lang="en-US" dirty="0" smtClean="0"/>
              <a:t> are complex</a:t>
            </a:r>
          </a:p>
          <a:p>
            <a:pPr lvl="1"/>
            <a:r>
              <a:rPr lang="en-US" dirty="0" smtClean="0"/>
              <a:t>We need to handle complexity</a:t>
            </a:r>
          </a:p>
          <a:p>
            <a:r>
              <a:rPr lang="en-US" dirty="0" err="1" smtClean="0"/>
              <a:t>Microservices</a:t>
            </a:r>
            <a:r>
              <a:rPr lang="en-US" dirty="0" smtClean="0"/>
              <a:t> live on boundaries</a:t>
            </a:r>
          </a:p>
          <a:p>
            <a:pPr lvl="1"/>
            <a:r>
              <a:rPr lang="en-US" dirty="0" smtClean="0"/>
              <a:t>Need to determine contracts early</a:t>
            </a:r>
          </a:p>
          <a:p>
            <a:r>
              <a:rPr lang="en-US" dirty="0" smtClean="0"/>
              <a:t>Focus on the business core</a:t>
            </a:r>
          </a:p>
        </p:txBody>
      </p:sp>
    </p:spTree>
    <p:extLst>
      <p:ext uri="{BB962C8B-B14F-4D97-AF65-F5344CB8AC3E}">
        <p14:creationId xmlns:p14="http://schemas.microsoft.com/office/powerpoint/2010/main" val="201915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for Invasion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Too Much Hype</a:t>
            </a:r>
          </a:p>
          <a:p>
            <a:pPr lvl="1"/>
            <a:r>
              <a:rPr lang="en-US" dirty="0" smtClean="0"/>
              <a:t>Silver Bullets Kill Werewolves</a:t>
            </a:r>
          </a:p>
          <a:p>
            <a:r>
              <a:rPr lang="en-US" dirty="0" smtClean="0"/>
              <a:t>Decompose on Business Capabilities</a:t>
            </a:r>
          </a:p>
          <a:p>
            <a:r>
              <a:rPr lang="en-US" dirty="0" smtClean="0"/>
              <a:t>Commoditize Complexity</a:t>
            </a:r>
          </a:p>
          <a:p>
            <a:pPr lvl="1"/>
            <a:r>
              <a:rPr lang="en-US" dirty="0" smtClean="0"/>
              <a:t>Invest in Solutions that Reduce Complexity</a:t>
            </a:r>
          </a:p>
          <a:p>
            <a:r>
              <a:rPr lang="en-US" dirty="0" smtClean="0"/>
              <a:t>Automation Saves</a:t>
            </a:r>
          </a:p>
          <a:p>
            <a:pPr lvl="1"/>
            <a:r>
              <a:rPr lang="en-US" dirty="0" smtClean="0"/>
              <a:t>Adopt a DevOps Culture</a:t>
            </a:r>
          </a:p>
          <a:p>
            <a:r>
              <a:rPr lang="en-US" dirty="0" smtClean="0"/>
              <a:t>Manage Failure</a:t>
            </a:r>
          </a:p>
          <a:p>
            <a:pPr lvl="1"/>
            <a:r>
              <a:rPr lang="en-US" dirty="0" smtClean="0"/>
              <a:t>Include Patterns for Failure</a:t>
            </a:r>
          </a:p>
          <a:p>
            <a:pPr lvl="1"/>
            <a:r>
              <a:rPr lang="en-US" dirty="0" smtClean="0"/>
              <a:t>Monitor for Failure</a:t>
            </a:r>
          </a:p>
          <a:p>
            <a:pPr lvl="1"/>
            <a:r>
              <a:rPr lang="en-US" dirty="0" smtClean="0"/>
              <a:t>Prepare to Handle Failure</a:t>
            </a:r>
          </a:p>
        </p:txBody>
      </p:sp>
    </p:spTree>
    <p:extLst>
      <p:ext uri="{BB962C8B-B14F-4D97-AF65-F5344CB8AC3E}">
        <p14:creationId xmlns:p14="http://schemas.microsoft.com/office/powerpoint/2010/main" val="377995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Trenches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Business Capabilities</a:t>
            </a:r>
          </a:p>
          <a:p>
            <a:pPr lvl="1"/>
            <a:r>
              <a:rPr lang="en-US" dirty="0" smtClean="0"/>
              <a:t>Legacy Modernization through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pPr lvl="1"/>
            <a:r>
              <a:rPr lang="en-US" dirty="0" smtClean="0"/>
              <a:t>Inability to Segregate Data</a:t>
            </a:r>
          </a:p>
          <a:p>
            <a:pPr lvl="1"/>
            <a:r>
              <a:rPr lang="en-US" dirty="0" smtClean="0"/>
              <a:t>Business Capabilities</a:t>
            </a:r>
          </a:p>
        </p:txBody>
      </p:sp>
    </p:spTree>
    <p:extLst>
      <p:ext uri="{BB962C8B-B14F-4D97-AF65-F5344CB8AC3E}">
        <p14:creationId xmlns:p14="http://schemas.microsoft.com/office/powerpoint/2010/main" val="124560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054607" y="4463534"/>
            <a:ext cx="22047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http://goo.gl/1tXGNB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08635" y="4494014"/>
            <a:ext cx="2145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Strangler Application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86925" y="3986650"/>
            <a:ext cx="22047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http://goo.gl/AZwucZ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08635" y="398665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Microservices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05098" y="5020147"/>
            <a:ext cx="22047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https://goo.gl/i4tTiM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908635" y="5050627"/>
            <a:ext cx="2296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Microservices</a:t>
            </a:r>
            <a:r>
              <a:rPr lang="en-US" dirty="0" smtClean="0">
                <a:solidFill>
                  <a:schemeClr val="bg1"/>
                </a:solidFill>
              </a:rPr>
              <a:t> in Azure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39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71795" y="2521117"/>
            <a:ext cx="32124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Adapted from Martin Fowler’s article: “Characteristics </a:t>
            </a:r>
            <a:r>
              <a:rPr lang="en-US" sz="2400" i="1" dirty="0">
                <a:solidFill>
                  <a:schemeClr val="bg1"/>
                </a:solidFill>
              </a:rPr>
              <a:t>of a </a:t>
            </a:r>
            <a:r>
              <a:rPr lang="en-US" sz="2400" i="1" dirty="0" err="1">
                <a:solidFill>
                  <a:schemeClr val="bg1"/>
                </a:solidFill>
              </a:rPr>
              <a:t>Microservice</a:t>
            </a:r>
            <a:r>
              <a:rPr lang="en-US" sz="2400" i="1" dirty="0">
                <a:solidFill>
                  <a:schemeClr val="bg1"/>
                </a:solidFill>
              </a:rPr>
              <a:t>”- </a:t>
            </a:r>
            <a:r>
              <a:rPr lang="en-US" sz="2400" i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http://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/>
              </a:rPr>
              <a:t>goo.gl/AZwucZ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142601" y="449563"/>
            <a:ext cx="3084498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Smart Endpoints,</a:t>
            </a:r>
          </a:p>
        </p:txBody>
      </p:sp>
      <p:sp>
        <p:nvSpPr>
          <p:cNvPr id="55" name="Hexagon 54"/>
          <p:cNvSpPr/>
          <p:nvPr/>
        </p:nvSpPr>
        <p:spPr>
          <a:xfrm>
            <a:off x="5855898" y="2805273"/>
            <a:ext cx="2432761" cy="2129742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Hexagon 55"/>
          <p:cNvSpPr/>
          <p:nvPr/>
        </p:nvSpPr>
        <p:spPr>
          <a:xfrm>
            <a:off x="8126468" y="1462607"/>
            <a:ext cx="2432761" cy="2129742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Hexagon 56"/>
          <p:cNvSpPr/>
          <p:nvPr/>
        </p:nvSpPr>
        <p:spPr>
          <a:xfrm>
            <a:off x="8126468" y="4147939"/>
            <a:ext cx="2432761" cy="2129742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>
            <a:endCxn id="66" idx="0"/>
          </p:cNvCxnSpPr>
          <p:nvPr/>
        </p:nvCxnSpPr>
        <p:spPr>
          <a:xfrm>
            <a:off x="6478128" y="1027906"/>
            <a:ext cx="594150" cy="2522876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73" idx="0"/>
          </p:cNvCxnSpPr>
          <p:nvPr/>
        </p:nvCxnSpPr>
        <p:spPr>
          <a:xfrm>
            <a:off x="8748698" y="972783"/>
            <a:ext cx="594150" cy="1244486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6242759" y="3550782"/>
            <a:ext cx="1659037" cy="638723"/>
            <a:chOff x="4098948" y="2304800"/>
            <a:chExt cx="6652591" cy="2561223"/>
          </a:xfrm>
        </p:grpSpPr>
        <p:sp>
          <p:nvSpPr>
            <p:cNvPr id="66" name="Rectangle 65"/>
            <p:cNvSpPr/>
            <p:nvPr/>
          </p:nvSpPr>
          <p:spPr>
            <a:xfrm>
              <a:off x="4098948" y="2304800"/>
              <a:ext cx="6652591" cy="2561223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0809" y="2767445"/>
              <a:ext cx="1769829" cy="1766346"/>
            </a:xfrm>
            <a:prstGeom prst="rect">
              <a:avLst/>
            </a:prstGeom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23434" y="2985200"/>
              <a:ext cx="1438644" cy="1510400"/>
            </a:xfrm>
            <a:prstGeom prst="rect">
              <a:avLst/>
            </a:prstGeom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71452" y="2743406"/>
              <a:ext cx="1431640" cy="1752194"/>
            </a:xfrm>
            <a:prstGeom prst="rect">
              <a:avLst/>
            </a:prstGeom>
          </p:spPr>
        </p:pic>
      </p:grpSp>
      <p:grpSp>
        <p:nvGrpSpPr>
          <p:cNvPr id="72" name="Group 71"/>
          <p:cNvGrpSpPr/>
          <p:nvPr/>
        </p:nvGrpSpPr>
        <p:grpSpPr>
          <a:xfrm>
            <a:off x="8513329" y="2217269"/>
            <a:ext cx="1659037" cy="638723"/>
            <a:chOff x="4098948" y="2304800"/>
            <a:chExt cx="6652591" cy="2561223"/>
          </a:xfrm>
        </p:grpSpPr>
        <p:sp>
          <p:nvSpPr>
            <p:cNvPr id="73" name="Rectangle 72"/>
            <p:cNvSpPr/>
            <p:nvPr/>
          </p:nvSpPr>
          <p:spPr>
            <a:xfrm>
              <a:off x="4098948" y="2304800"/>
              <a:ext cx="6652591" cy="2561223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0809" y="2767445"/>
              <a:ext cx="1769829" cy="1766346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23434" y="2985200"/>
              <a:ext cx="1438644" cy="151040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71452" y="2743406"/>
              <a:ext cx="1431640" cy="1752194"/>
            </a:xfrm>
            <a:prstGeom prst="rect">
              <a:avLst/>
            </a:prstGeom>
          </p:spPr>
        </p:pic>
      </p:grpSp>
      <p:sp>
        <p:nvSpPr>
          <p:cNvPr id="80" name="TextBox 79"/>
          <p:cNvSpPr txBox="1"/>
          <p:nvPr/>
        </p:nvSpPr>
        <p:spPr>
          <a:xfrm>
            <a:off x="6630261" y="904651"/>
            <a:ext cx="2082622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Dumb Pipes</a:t>
            </a:r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7731332" y="1355769"/>
            <a:ext cx="330180" cy="1558883"/>
          </a:xfrm>
          <a:prstGeom prst="straightConnector1">
            <a:avLst/>
          </a:prstGeom>
          <a:ln w="57150">
            <a:solidFill>
              <a:srgbClr val="B07B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/>
          <p:cNvGrpSpPr/>
          <p:nvPr/>
        </p:nvGrpSpPr>
        <p:grpSpPr>
          <a:xfrm>
            <a:off x="8489106" y="4935015"/>
            <a:ext cx="1659037" cy="638723"/>
            <a:chOff x="4098948" y="2304800"/>
            <a:chExt cx="6652591" cy="2561223"/>
          </a:xfrm>
        </p:grpSpPr>
        <p:sp>
          <p:nvSpPr>
            <p:cNvPr id="89" name="Rectangle 88"/>
            <p:cNvSpPr/>
            <p:nvPr/>
          </p:nvSpPr>
          <p:spPr>
            <a:xfrm>
              <a:off x="4098948" y="2304800"/>
              <a:ext cx="6652591" cy="2561223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0809" y="2767445"/>
              <a:ext cx="1769829" cy="1766346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23434" y="2985200"/>
              <a:ext cx="1438644" cy="1510400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71452" y="2743406"/>
              <a:ext cx="1431640" cy="1752194"/>
            </a:xfrm>
            <a:prstGeom prst="rect">
              <a:avLst/>
            </a:prstGeom>
          </p:spPr>
        </p:pic>
      </p:grpSp>
      <p:sp>
        <p:nvSpPr>
          <p:cNvPr id="93" name="TextBox 92"/>
          <p:cNvSpPr txBox="1"/>
          <p:nvPr/>
        </p:nvSpPr>
        <p:spPr>
          <a:xfrm>
            <a:off x="3103977" y="4962367"/>
            <a:ext cx="224933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Evolutionary</a:t>
            </a:r>
            <a:b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37931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B0F0"/>
      </a:hlink>
      <a:folHlink>
        <a:srgbClr val="954F72"/>
      </a:folHlink>
    </a:clrScheme>
    <a:fontScheme name="Custom 1">
      <a:majorFont>
        <a:latin typeface="Impac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4DCD6FA-4BE0-41B9-B010-78A5700F0AB0}" vid="{70F58771-8490-4D7C-9DA1-2B42FC436B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GBWorld</Template>
  <TotalTime>2117</TotalTime>
  <Words>1518</Words>
  <Application>Microsoft Office PowerPoint</Application>
  <PresentationFormat>Widescreen</PresentationFormat>
  <Paragraphs>639</Paragraphs>
  <Slides>83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2" baseType="lpstr">
      <vt:lpstr>Arial</vt:lpstr>
      <vt:lpstr>Bradley Hand ITC</vt:lpstr>
      <vt:lpstr>Calibri</vt:lpstr>
      <vt:lpstr>Comic Sans MS</vt:lpstr>
      <vt:lpstr>Franklin Gothic Heavy</vt:lpstr>
      <vt:lpstr>Jenna Sue</vt:lpstr>
      <vt:lpstr>Marker Felt</vt:lpstr>
      <vt:lpstr>Princess Sofia</vt:lpstr>
      <vt:lpstr>Office Theme</vt:lpstr>
      <vt:lpstr>Microservices</vt:lpstr>
      <vt:lpstr>Agenda</vt:lpstr>
      <vt:lpstr>Introduction</vt:lpstr>
      <vt:lpstr>When &amp; Where?</vt:lpstr>
      <vt:lpstr>Who?</vt:lpstr>
      <vt:lpstr>What?</vt:lpstr>
      <vt:lpstr>What?</vt:lpstr>
      <vt:lpstr>What?</vt:lpstr>
      <vt:lpstr>What?</vt:lpstr>
      <vt:lpstr>What?</vt:lpstr>
      <vt:lpstr>How?</vt:lpstr>
      <vt:lpstr>Boot Camp</vt:lpstr>
      <vt:lpstr>Boot Camp</vt:lpstr>
      <vt:lpstr>Foundations </vt:lpstr>
      <vt:lpstr>Foundations </vt:lpstr>
      <vt:lpstr>Foundations</vt:lpstr>
      <vt:lpstr>Foundations</vt:lpstr>
      <vt:lpstr>Foundations</vt:lpstr>
      <vt:lpstr>Foundations</vt:lpstr>
      <vt:lpstr>Boot Camp</vt:lpstr>
      <vt:lpstr>Boot Camp</vt:lpstr>
      <vt:lpstr>Foundations</vt:lpstr>
      <vt:lpstr>PowerPoint Presentation</vt:lpstr>
      <vt:lpstr>PowerPoint Presentation</vt:lpstr>
      <vt:lpstr>Foundations</vt:lpstr>
      <vt:lpstr>Foundations</vt:lpstr>
      <vt:lpstr>Foundations</vt:lpstr>
      <vt:lpstr>Boot Camp</vt:lpstr>
      <vt:lpstr>Boot Camp</vt:lpstr>
      <vt:lpstr>Foundations</vt:lpstr>
      <vt:lpstr>Boot Camp</vt:lpstr>
      <vt:lpstr>Boot Camp </vt:lpstr>
      <vt:lpstr>PowerPoint Presentation</vt:lpstr>
      <vt:lpstr>Foundations</vt:lpstr>
      <vt:lpstr>Boot Camp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Preparing for Invasion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Preparing for Invasion</vt:lpstr>
      <vt:lpstr>Into the Trenches</vt:lpstr>
      <vt:lpstr>Into the Trenches </vt:lpstr>
      <vt:lpstr>Into the Trenches </vt:lpstr>
      <vt:lpstr>Into the Trenches </vt:lpstr>
      <vt:lpstr>Into the Trenches 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Into the Trenches</vt:lpstr>
      <vt:lpstr>Debriefing</vt:lpstr>
      <vt:lpstr>Boot Camp</vt:lpstr>
      <vt:lpstr>Preparing for Invasion</vt:lpstr>
      <vt:lpstr>Into the Trenches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Gregory Beamer</dc:creator>
  <cp:lastModifiedBy>Gregory Beamer</cp:lastModifiedBy>
  <cp:revision>76</cp:revision>
  <dcterms:created xsi:type="dcterms:W3CDTF">2016-08-18T13:21:37Z</dcterms:created>
  <dcterms:modified xsi:type="dcterms:W3CDTF">2016-08-21T16:27:41Z</dcterms:modified>
</cp:coreProperties>
</file>